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8" r:id="rId5"/>
    <p:sldId id="261" r:id="rId6"/>
    <p:sldId id="262" r:id="rId7"/>
    <p:sldId id="264" r:id="rId8"/>
    <p:sldId id="263" r:id="rId9"/>
    <p:sldId id="265" r:id="rId10"/>
    <p:sldId id="266" r:id="rId11"/>
    <p:sldId id="267"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6E3F5-ADEC-41FB-AB41-CE7166CA094B}" type="datetimeFigureOut">
              <a:rPr lang="it-IT" smtClean="0"/>
              <a:pPr/>
              <a:t>07/05/2025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C50A66-88E2-48BF-B536-BA04F34BBAF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5C50A66-88E2-48BF-B536-BA04F34BBAFA}"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07/05/2025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07/05/2025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locolecce.it/"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500042"/>
            <a:ext cx="7772400" cy="1214446"/>
          </a:xfrm>
        </p:spPr>
        <p:txBody>
          <a:bodyPr>
            <a:normAutofit/>
          </a:bodyPr>
          <a:lstStyle/>
          <a:p>
            <a:r>
              <a:rPr lang="it-IT" sz="2800" dirty="0" smtClean="0">
                <a:hlinkClick r:id="rId3"/>
              </a:rPr>
              <a:t>www.prolocolecce.it</a:t>
            </a:r>
            <a:r>
              <a:rPr lang="it-IT" sz="2800" dirty="0" smtClean="0"/>
              <a:t> </a:t>
            </a:r>
            <a:br>
              <a:rPr lang="it-IT" sz="2800" dirty="0" smtClean="0"/>
            </a:br>
            <a:r>
              <a:rPr lang="it-IT" sz="2800" dirty="0" smtClean="0"/>
              <a:t>Il nostro Portale Editoriale</a:t>
            </a:r>
            <a:endParaRPr lang="it-IT" sz="2800" dirty="0"/>
          </a:p>
        </p:txBody>
      </p:sp>
      <p:sp>
        <p:nvSpPr>
          <p:cNvPr id="3" name="Sottotitolo 2"/>
          <p:cNvSpPr>
            <a:spLocks noGrp="1"/>
          </p:cNvSpPr>
          <p:nvPr>
            <p:ph type="subTitle" idx="1"/>
          </p:nvPr>
        </p:nvSpPr>
        <p:spPr/>
        <p:txBody>
          <a:bodyPr/>
          <a:lstStyle/>
          <a:p>
            <a:endParaRPr lang="it-IT" dirty="0"/>
          </a:p>
        </p:txBody>
      </p:sp>
      <p:pic>
        <p:nvPicPr>
          <p:cNvPr id="10242" name="Picture 2" descr="Slide 2"/>
          <p:cNvPicPr>
            <a:picLocks noChangeAspect="1" noChangeArrowheads="1"/>
          </p:cNvPicPr>
          <p:nvPr/>
        </p:nvPicPr>
        <p:blipFill>
          <a:blip r:embed="rId4"/>
          <a:stretch>
            <a:fillRect/>
          </a:stretch>
        </p:blipFill>
        <p:spPr bwMode="auto">
          <a:xfrm>
            <a:off x="0" y="1571612"/>
            <a:ext cx="9172293" cy="4675663"/>
          </a:xfrm>
          <a:prstGeom prst="rect">
            <a:avLst/>
          </a:prstGeom>
          <a:noFill/>
        </p:spPr>
      </p:pic>
      <p:sp>
        <p:nvSpPr>
          <p:cNvPr id="5" name="CasellaDiTesto 4"/>
          <p:cNvSpPr txBox="1"/>
          <p:nvPr/>
        </p:nvSpPr>
        <p:spPr>
          <a:xfrm>
            <a:off x="3857620" y="6357958"/>
            <a:ext cx="5143536" cy="338554"/>
          </a:xfrm>
          <a:prstGeom prst="rect">
            <a:avLst/>
          </a:prstGeom>
          <a:noFill/>
        </p:spPr>
        <p:txBody>
          <a:bodyPr wrap="square" rtlCol="0">
            <a:spAutoFit/>
          </a:bodyPr>
          <a:lstStyle/>
          <a:p>
            <a:r>
              <a:rPr lang="it-IT" sz="1600" b="1" i="1" dirty="0" smtClean="0">
                <a:solidFill>
                  <a:srgbClr val="FF0000"/>
                </a:solidFill>
              </a:rPr>
              <a:t>Maria Gabriella de </a:t>
            </a:r>
            <a:r>
              <a:rPr lang="it-IT" sz="1600" b="1" i="1" dirty="0" err="1" smtClean="0">
                <a:solidFill>
                  <a:srgbClr val="FF0000"/>
                </a:solidFill>
              </a:rPr>
              <a:t>Judicibus</a:t>
            </a:r>
            <a:r>
              <a:rPr lang="it-IT" sz="1600" b="1" i="1" dirty="0" smtClean="0">
                <a:solidFill>
                  <a:srgbClr val="FF0000"/>
                </a:solidFill>
              </a:rPr>
              <a:t> - </a:t>
            </a:r>
            <a:r>
              <a:rPr lang="it-IT" sz="1600" b="1" i="1" dirty="0" smtClean="0">
                <a:solidFill>
                  <a:schemeClr val="tx2">
                    <a:lumMod val="75000"/>
                  </a:schemeClr>
                </a:solidFill>
              </a:rPr>
              <a:t>Delegazione tra i due mari</a:t>
            </a:r>
            <a:endParaRPr lang="it-IT" sz="1600" b="1" i="1" dirty="0">
              <a:solidFill>
                <a:schemeClr val="tx2">
                  <a:lumMod val="75000"/>
                </a:schemeClr>
              </a:solidFill>
            </a:endParaRPr>
          </a:p>
        </p:txBody>
      </p:sp>
      <p:sp>
        <p:nvSpPr>
          <p:cNvPr id="6" name="CasellaDiTesto 5"/>
          <p:cNvSpPr txBox="1"/>
          <p:nvPr/>
        </p:nvSpPr>
        <p:spPr>
          <a:xfrm>
            <a:off x="928662" y="6488668"/>
            <a:ext cx="2428892" cy="369332"/>
          </a:xfrm>
          <a:prstGeom prst="rect">
            <a:avLst/>
          </a:prstGeom>
          <a:noFill/>
        </p:spPr>
        <p:txBody>
          <a:bodyPr wrap="square" rtlCol="0">
            <a:spAutoFit/>
          </a:bodyPr>
          <a:lstStyle/>
          <a:p>
            <a:endParaRPr lang="it-IT" dirty="0"/>
          </a:p>
        </p:txBody>
      </p:sp>
      <p:pic>
        <p:nvPicPr>
          <p:cNvPr id="1026" name="Picture 2" descr="download"/>
          <p:cNvPicPr>
            <a:picLocks noChangeAspect="1" noChangeArrowheads="1"/>
          </p:cNvPicPr>
          <p:nvPr/>
        </p:nvPicPr>
        <p:blipFill>
          <a:blip r:embed="rId5"/>
          <a:srcRect/>
          <a:stretch>
            <a:fillRect/>
          </a:stretch>
        </p:blipFill>
        <p:spPr bwMode="auto">
          <a:xfrm>
            <a:off x="214282" y="571480"/>
            <a:ext cx="1785950" cy="714379"/>
          </a:xfrm>
          <a:prstGeom prst="rect">
            <a:avLst/>
          </a:prstGeom>
          <a:noFill/>
          <a:ln w="9525">
            <a:noFill/>
            <a:miter lim="800000"/>
            <a:headEnd/>
            <a:tailEnd/>
          </a:ln>
        </p:spPr>
      </p:pic>
      <p:pic>
        <p:nvPicPr>
          <p:cNvPr id="4" name="Picture 2" descr="C:\Users\hp\OneDrive\Desktop\Logo Proloco APS NUOVO-01.jpg"/>
          <p:cNvPicPr>
            <a:picLocks noChangeAspect="1" noChangeArrowheads="1"/>
          </p:cNvPicPr>
          <p:nvPr/>
        </p:nvPicPr>
        <p:blipFill>
          <a:blip r:embed="rId6" cstate="print"/>
          <a:srcRect/>
          <a:stretch>
            <a:fillRect/>
          </a:stretch>
        </p:blipFill>
        <p:spPr bwMode="auto">
          <a:xfrm>
            <a:off x="6643702" y="500042"/>
            <a:ext cx="2071702" cy="642942"/>
          </a:xfrm>
          <a:prstGeom prst="rect">
            <a:avLst/>
          </a:prstGeom>
          <a:noFill/>
        </p:spPr>
      </p:pic>
      <p:pic>
        <p:nvPicPr>
          <p:cNvPr id="1027" name="Picture 3" descr="C:\Users\hp\OneDrive\Desktop\BTM.jpg"/>
          <p:cNvPicPr>
            <a:picLocks noChangeAspect="1" noChangeArrowheads="1"/>
          </p:cNvPicPr>
          <p:nvPr/>
        </p:nvPicPr>
        <p:blipFill>
          <a:blip r:embed="rId7" cstate="print"/>
          <a:srcRect/>
          <a:stretch>
            <a:fillRect/>
          </a:stretch>
        </p:blipFill>
        <p:spPr bwMode="auto">
          <a:xfrm>
            <a:off x="0" y="6187296"/>
            <a:ext cx="3786182" cy="54688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C00000"/>
                </a:solidFill>
              </a:rPr>
              <a:t>Itinerari</a:t>
            </a:r>
            <a:r>
              <a:rPr lang="it-IT" dirty="0" smtClean="0"/>
              <a:t> </a:t>
            </a:r>
            <a:r>
              <a:rPr lang="it-IT" b="1" dirty="0" smtClean="0">
                <a:solidFill>
                  <a:schemeClr val="tx2">
                    <a:lumMod val="60000"/>
                    <a:lumOff val="40000"/>
                  </a:schemeClr>
                </a:solidFill>
              </a:rPr>
              <a:t>del cielo</a:t>
            </a:r>
            <a:r>
              <a:rPr lang="it-IT" dirty="0" smtClean="0"/>
              <a:t>, </a:t>
            </a:r>
            <a:r>
              <a:rPr lang="it-IT" b="1" dirty="0" smtClean="0">
                <a:solidFill>
                  <a:srgbClr val="00B050"/>
                </a:solidFill>
              </a:rPr>
              <a:t>della terra </a:t>
            </a:r>
            <a:r>
              <a:rPr lang="it-IT" dirty="0" smtClean="0"/>
              <a:t>e </a:t>
            </a:r>
            <a:r>
              <a:rPr lang="it-IT" b="1" dirty="0" smtClean="0">
                <a:solidFill>
                  <a:schemeClr val="accent1">
                    <a:lumMod val="50000"/>
                  </a:schemeClr>
                </a:solidFill>
              </a:rPr>
              <a:t>del mare</a:t>
            </a:r>
            <a:endParaRPr lang="it-IT" b="1" dirty="0">
              <a:solidFill>
                <a:schemeClr val="accent1">
                  <a:lumMod val="50000"/>
                </a:schemeClr>
              </a:solidFill>
            </a:endParaRPr>
          </a:p>
        </p:txBody>
      </p:sp>
      <p:sp>
        <p:nvSpPr>
          <p:cNvPr id="3" name="Segnaposto contenuto 2"/>
          <p:cNvSpPr>
            <a:spLocks noGrp="1"/>
          </p:cNvSpPr>
          <p:nvPr>
            <p:ph idx="1"/>
          </p:nvPr>
        </p:nvSpPr>
        <p:spPr>
          <a:xfrm>
            <a:off x="428596" y="1571612"/>
            <a:ext cx="8229600" cy="4525963"/>
          </a:xfrm>
        </p:spPr>
        <p:txBody>
          <a:bodyPr>
            <a:normAutofit fontScale="92500" lnSpcReduction="20000"/>
          </a:bodyPr>
          <a:lstStyle/>
          <a:p>
            <a:pPr>
              <a:buNone/>
            </a:pPr>
            <a:r>
              <a:rPr lang="it-IT" dirty="0" smtClean="0"/>
              <a:t>La </a:t>
            </a:r>
            <a:r>
              <a:rPr lang="it-IT" i="1" dirty="0" smtClean="0">
                <a:solidFill>
                  <a:srgbClr val="C00000"/>
                </a:solidFill>
              </a:rPr>
              <a:t>Delegazione tra i due mari </a:t>
            </a:r>
            <a:r>
              <a:rPr lang="it-IT" dirty="0" smtClean="0"/>
              <a:t>sta predisponendo itinerari tematici che percorrano gli eventi integrandoli e dando loro una sistematicità necessaria alla piena fruibilità. Gli </a:t>
            </a:r>
            <a:r>
              <a:rPr lang="it-IT" i="1" dirty="0" smtClean="0"/>
              <a:t>itinerari del cielo,</a:t>
            </a:r>
            <a:r>
              <a:rPr lang="it-IT" dirty="0" smtClean="0"/>
              <a:t> incastonano i “giorni del fuoco” nella ritualità legata ai diversi culti pagani e cristiani; gli </a:t>
            </a:r>
            <a:r>
              <a:rPr lang="it-IT" i="1" dirty="0" smtClean="0"/>
              <a:t>itinerari della terra </a:t>
            </a:r>
            <a:r>
              <a:rPr lang="it-IT" dirty="0" smtClean="0"/>
              <a:t>presidiano sagre ed ambienti rurali ed urbani di interesse artistico e naturalistico; gli </a:t>
            </a:r>
            <a:r>
              <a:rPr lang="it-IT" i="1" dirty="0" smtClean="0"/>
              <a:t>itinerari del mare </a:t>
            </a:r>
            <a:r>
              <a:rPr lang="it-IT" dirty="0" smtClean="0"/>
              <a:t>percorrono con un fil </a:t>
            </a:r>
            <a:r>
              <a:rPr lang="it-IT" dirty="0" err="1" smtClean="0"/>
              <a:t>rouge</a:t>
            </a:r>
            <a:r>
              <a:rPr lang="it-IT" dirty="0" smtClean="0"/>
              <a:t> l’entroterra legando tradizioni e sapori marinareschi con </a:t>
            </a:r>
            <a:r>
              <a:rPr lang="it-IT" dirty="0" err="1" smtClean="0"/>
              <a:t>ciclovie</a:t>
            </a:r>
            <a:r>
              <a:rPr lang="it-IT" dirty="0" smtClean="0"/>
              <a:t> e  cammini …</a:t>
            </a:r>
            <a:endParaRPr lang="it-IT"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p\OneDrive\Desktop\facebook_1729109941637_7252412744651480487.jpg"/>
          <p:cNvPicPr>
            <a:picLocks noChangeAspect="1" noChangeArrowheads="1"/>
          </p:cNvPicPr>
          <p:nvPr/>
        </p:nvPicPr>
        <p:blipFill>
          <a:blip r:embed="rId2"/>
          <a:srcRect/>
          <a:stretch>
            <a:fillRect/>
          </a:stretch>
        </p:blipFill>
        <p:spPr bwMode="auto">
          <a:xfrm>
            <a:off x="6594465" y="3250057"/>
            <a:ext cx="2549535" cy="3607943"/>
          </a:xfrm>
          <a:prstGeom prst="rect">
            <a:avLst/>
          </a:prstGeom>
          <a:noFill/>
        </p:spPr>
      </p:pic>
      <p:sp>
        <p:nvSpPr>
          <p:cNvPr id="2" name="Titolo 1"/>
          <p:cNvSpPr>
            <a:spLocks noGrp="1"/>
          </p:cNvSpPr>
          <p:nvPr>
            <p:ph type="title"/>
          </p:nvPr>
        </p:nvSpPr>
        <p:spPr/>
        <p:txBody>
          <a:bodyPr/>
          <a:lstStyle/>
          <a:p>
            <a:pPr algn="l"/>
            <a:r>
              <a:rPr lang="it-IT" i="1" dirty="0" smtClean="0">
                <a:solidFill>
                  <a:srgbClr val="C00000"/>
                </a:solidFill>
                <a:latin typeface="Adobe Caslon Pro Bold" pitchFamily="18" charset="0"/>
              </a:rPr>
              <a:t>I tesori nascosti</a:t>
            </a:r>
            <a:endParaRPr lang="it-IT" i="1" dirty="0">
              <a:solidFill>
                <a:srgbClr val="C00000"/>
              </a:solidFill>
              <a:latin typeface="Adobe Caslon Pro Bold" pitchFamily="18" charset="0"/>
            </a:endParaRPr>
          </a:p>
        </p:txBody>
      </p:sp>
      <p:sp>
        <p:nvSpPr>
          <p:cNvPr id="3" name="Segnaposto contenuto 2"/>
          <p:cNvSpPr>
            <a:spLocks noGrp="1"/>
          </p:cNvSpPr>
          <p:nvPr>
            <p:ph idx="1"/>
          </p:nvPr>
        </p:nvSpPr>
        <p:spPr>
          <a:xfrm>
            <a:off x="214282" y="1428736"/>
            <a:ext cx="3257544" cy="5054617"/>
          </a:xfrm>
        </p:spPr>
        <p:txBody>
          <a:bodyPr>
            <a:normAutofit fontScale="70000" lnSpcReduction="20000"/>
          </a:bodyPr>
          <a:lstStyle/>
          <a:p>
            <a:pPr>
              <a:buNone/>
            </a:pPr>
            <a:r>
              <a:rPr lang="it-IT" dirty="0" smtClean="0"/>
              <a:t>Ben si addice la dicitura cara ad UNPLI PUGLIA, ai</a:t>
            </a:r>
            <a:r>
              <a:rPr lang="it-IT" i="1" dirty="0" smtClean="0"/>
              <a:t> </a:t>
            </a:r>
            <a:r>
              <a:rPr lang="it-IT" i="1" dirty="0" err="1" smtClean="0"/>
              <a:t>trappeti</a:t>
            </a:r>
            <a:r>
              <a:rPr lang="it-IT" i="1" dirty="0" smtClean="0"/>
              <a:t> </a:t>
            </a:r>
            <a:r>
              <a:rPr lang="it-IT" dirty="0" smtClean="0"/>
              <a:t>ed alle cripte, alle masserie fortificate e diroccate, ai castelli ancora vivi, agli antichi  tratturi, alle cantine-museo, ai cammini di fede </a:t>
            </a:r>
            <a:r>
              <a:rPr lang="it-IT" dirty="0" smtClean="0"/>
              <a:t>…</a:t>
            </a:r>
          </a:p>
          <a:p>
            <a:pPr>
              <a:buNone/>
            </a:pPr>
            <a:r>
              <a:rPr lang="it-IT" dirty="0" smtClean="0"/>
              <a:t>Quest’anno </a:t>
            </a:r>
            <a:r>
              <a:rPr lang="it-IT" dirty="0" err="1" smtClean="0"/>
              <a:t>Carmiano</a:t>
            </a:r>
            <a:r>
              <a:rPr lang="it-IT" dirty="0" smtClean="0"/>
              <a:t> è tra i “premiati” ( vedi sezione </a:t>
            </a:r>
            <a:r>
              <a:rPr lang="it-IT" i="1" dirty="0" smtClean="0"/>
              <a:t>Itinerari </a:t>
            </a:r>
            <a:r>
              <a:rPr lang="it-IT" dirty="0" smtClean="0"/>
              <a:t>in www.prolocolecce.it)</a:t>
            </a:r>
            <a:r>
              <a:rPr lang="it-IT" dirty="0" smtClean="0"/>
              <a:t> </a:t>
            </a:r>
            <a:endParaRPr lang="it-IT" dirty="0" smtClean="0"/>
          </a:p>
          <a:p>
            <a:pPr>
              <a:buNone/>
            </a:pPr>
            <a:endParaRPr lang="it-IT" dirty="0" smtClean="0"/>
          </a:p>
          <a:p>
            <a:pPr>
              <a:buNone/>
            </a:pPr>
            <a:r>
              <a:rPr lang="it-IT" b="1" i="1" dirty="0" smtClean="0">
                <a:solidFill>
                  <a:srgbClr val="C00000"/>
                </a:solidFill>
              </a:rPr>
              <a:t>L’Heritage </a:t>
            </a:r>
            <a:r>
              <a:rPr lang="it-IT" b="1" i="1" dirty="0" err="1" smtClean="0">
                <a:solidFill>
                  <a:srgbClr val="C00000"/>
                </a:solidFill>
              </a:rPr>
              <a:t>Hub</a:t>
            </a:r>
            <a:r>
              <a:rPr lang="it-IT" b="1" i="1" dirty="0" smtClean="0">
                <a:solidFill>
                  <a:srgbClr val="C00000"/>
                </a:solidFill>
              </a:rPr>
              <a:t> </a:t>
            </a:r>
            <a:r>
              <a:rPr lang="it-IT" smtClean="0"/>
              <a:t>saprà valorizzare  </a:t>
            </a:r>
            <a:r>
              <a:rPr lang="it-IT" dirty="0" smtClean="0"/>
              <a:t>i nostri tesori nascosti!</a:t>
            </a:r>
            <a:endParaRPr lang="it-IT" dirty="0"/>
          </a:p>
        </p:txBody>
      </p:sp>
      <p:pic>
        <p:nvPicPr>
          <p:cNvPr id="6" name="Picture 3" descr="C:\Users\hp\OneDrive\Desktop\IMG-20240824-WA0007.jpg"/>
          <p:cNvPicPr>
            <a:picLocks noChangeAspect="1" noChangeArrowheads="1"/>
          </p:cNvPicPr>
          <p:nvPr/>
        </p:nvPicPr>
        <p:blipFill>
          <a:blip r:embed="rId3"/>
          <a:srcRect/>
          <a:stretch>
            <a:fillRect/>
          </a:stretch>
        </p:blipFill>
        <p:spPr bwMode="auto">
          <a:xfrm>
            <a:off x="3929058" y="428604"/>
            <a:ext cx="2939756" cy="3371850"/>
          </a:xfrm>
          <a:prstGeom prst="rect">
            <a:avLst/>
          </a:prstGeom>
          <a:noFill/>
        </p:spPr>
      </p:pic>
      <p:pic>
        <p:nvPicPr>
          <p:cNvPr id="4" name="Picture 5" descr="C:\Users\hp\OneDrive\Desktop\IMG-20241016-WA0043.jpg"/>
          <p:cNvPicPr>
            <a:picLocks noChangeAspect="1" noChangeArrowheads="1"/>
          </p:cNvPicPr>
          <p:nvPr/>
        </p:nvPicPr>
        <p:blipFill>
          <a:blip r:embed="rId4"/>
          <a:srcRect/>
          <a:stretch>
            <a:fillRect/>
          </a:stretch>
        </p:blipFill>
        <p:spPr bwMode="auto">
          <a:xfrm>
            <a:off x="6572264" y="428604"/>
            <a:ext cx="2571736" cy="3429024"/>
          </a:xfrm>
          <a:prstGeom prst="rect">
            <a:avLst/>
          </a:prstGeom>
          <a:noFill/>
        </p:spPr>
      </p:pic>
      <p:pic>
        <p:nvPicPr>
          <p:cNvPr id="7" name="Immagine 6" descr="Chiostro del Rettorato Mostra fotografica sul Salento.jpg"/>
          <p:cNvPicPr>
            <a:picLocks noChangeAspect="1"/>
          </p:cNvPicPr>
          <p:nvPr/>
        </p:nvPicPr>
        <p:blipFill>
          <a:blip r:embed="rId5" cstate="print"/>
          <a:stretch>
            <a:fillRect/>
          </a:stretch>
        </p:blipFill>
        <p:spPr>
          <a:xfrm>
            <a:off x="3643306" y="2786058"/>
            <a:ext cx="2877002" cy="37862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u="sng" dirty="0" smtClean="0"/>
              <a:t> </a:t>
            </a:r>
            <a:r>
              <a:rPr lang="it-IT" sz="3200" b="1" i="1" u="sng" dirty="0" smtClean="0">
                <a:solidFill>
                  <a:srgbClr val="C00000"/>
                </a:solidFill>
              </a:rPr>
              <a:t>DELEGAZIONE PROLOCOLECCE  365  </a:t>
            </a:r>
            <a:r>
              <a:rPr lang="it-IT" sz="3200" b="1" i="1" u="sng" dirty="0" smtClean="0"/>
              <a:t/>
            </a:r>
            <a:br>
              <a:rPr lang="it-IT" sz="3200" b="1" i="1" u="sng" dirty="0" smtClean="0"/>
            </a:br>
            <a:r>
              <a:rPr lang="it-IT" sz="3200" i="1" dirty="0" smtClean="0">
                <a:solidFill>
                  <a:schemeClr val="tx2">
                    <a:lumMod val="50000"/>
                  </a:schemeClr>
                </a:solidFill>
              </a:rPr>
              <a:t>Il viaggio tra esperienza, competenza e memoria</a:t>
            </a:r>
            <a:endParaRPr lang="it-IT" sz="3200" dirty="0">
              <a:solidFill>
                <a:schemeClr val="tx2">
                  <a:lumMod val="50000"/>
                </a:schemeClr>
              </a:solidFill>
            </a:endParaRPr>
          </a:p>
        </p:txBody>
      </p:sp>
      <p:sp>
        <p:nvSpPr>
          <p:cNvPr id="3" name="Segnaposto contenuto 2"/>
          <p:cNvSpPr>
            <a:spLocks noGrp="1"/>
          </p:cNvSpPr>
          <p:nvPr>
            <p:ph idx="1"/>
          </p:nvPr>
        </p:nvSpPr>
        <p:spPr/>
        <p:txBody>
          <a:bodyPr>
            <a:normAutofit fontScale="70000" lnSpcReduction="20000"/>
          </a:bodyPr>
          <a:lstStyle/>
          <a:p>
            <a:pPr lvl="0"/>
            <a:r>
              <a:rPr lang="it-IT" dirty="0" smtClean="0"/>
              <a:t>Ringrazio  Rocco </a:t>
            </a:r>
            <a:r>
              <a:rPr lang="it-IT" dirty="0" err="1" smtClean="0"/>
              <a:t>Lauciello</a:t>
            </a:r>
            <a:r>
              <a:rPr lang="it-IT" dirty="0" smtClean="0"/>
              <a:t>  per l’invito graditissimo </a:t>
            </a:r>
            <a:r>
              <a:rPr lang="it-IT" smtClean="0"/>
              <a:t>e tutti </a:t>
            </a:r>
            <a:r>
              <a:rPr lang="it-IT" dirty="0" smtClean="0"/>
              <a:t>i presenti per la ricchezza di spunti di riflessione offerti e per le opportunità straordinarie che il loro lavoro regala quotidianamente  al nostro territorio e parto da“</a:t>
            </a:r>
            <a:r>
              <a:rPr lang="it-IT" b="1" u="sng" dirty="0" smtClean="0"/>
              <a:t> </a:t>
            </a:r>
            <a:r>
              <a:rPr lang="it-IT" b="1" i="1" u="sng" dirty="0" smtClean="0"/>
              <a:t>DELEGAZIONE PROLOCOLECCE  365   -</a:t>
            </a:r>
            <a:r>
              <a:rPr lang="it-IT" i="1" dirty="0" smtClean="0"/>
              <a:t> Il viaggio tra esperienza, competenza e memoria</a:t>
            </a:r>
            <a:r>
              <a:rPr lang="it-IT" b="1" u="sng" dirty="0" smtClean="0"/>
              <a:t> </a:t>
            </a:r>
            <a:r>
              <a:rPr lang="it-IT" dirty="0" smtClean="0"/>
              <a:t>”, tema del convegno con workshop  pomeridiano  svoltosi </a:t>
            </a:r>
            <a:r>
              <a:rPr lang="it-IT" dirty="0" err="1" smtClean="0"/>
              <a:t>Venerdi</a:t>
            </a:r>
            <a:r>
              <a:rPr lang="it-IT" dirty="0" smtClean="0"/>
              <a:t> 13 Settembre 2024 a Lecce, presso  le  Officine </a:t>
            </a:r>
            <a:r>
              <a:rPr lang="it-IT" dirty="0" err="1" smtClean="0"/>
              <a:t>Cantelmo</a:t>
            </a:r>
            <a:r>
              <a:rPr lang="it-IT" dirty="0" smtClean="0"/>
              <a:t>, promosso da ITS Turismo di Puglia e dalle Pro Loco della Delegazione di Lecce, oggi </a:t>
            </a:r>
            <a:r>
              <a:rPr lang="it-IT" b="1" i="1" dirty="0" smtClean="0"/>
              <a:t>Delegazione tra i due mari</a:t>
            </a:r>
            <a:r>
              <a:rPr lang="it-IT" dirty="0" smtClean="0"/>
              <a:t>,  per la costruzione, in sinergia, del “prodotto di turistico di delegazione”che consista nell'insieme di beni e servizi di un territorio che, messi a sistema, compongano un'offerta in grado di rispondere alle esigenze di specifici segmenti della domanda turistica in cui le pro loco che formano ciascuna“delegazione” UNPLI Puglia, fungano da soggetti propositivi di tale offerta per la porzione territoriale di competenza. </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smtClean="0"/>
          </a:p>
          <a:p>
            <a:endParaRPr lang="it-IT" dirty="0"/>
          </a:p>
        </p:txBody>
      </p:sp>
      <p:pic>
        <p:nvPicPr>
          <p:cNvPr id="1026" name="Picture 2" descr="C:\Users\hp\OneDrive\Desktop\facebook_1729109941637_7252412744651480487.jpg"/>
          <p:cNvPicPr>
            <a:picLocks noChangeAspect="1" noChangeArrowheads="1"/>
          </p:cNvPicPr>
          <p:nvPr/>
        </p:nvPicPr>
        <p:blipFill>
          <a:blip r:embed="rId2"/>
          <a:srcRect/>
          <a:stretch>
            <a:fillRect/>
          </a:stretch>
        </p:blipFill>
        <p:spPr bwMode="auto">
          <a:xfrm>
            <a:off x="0" y="3250057"/>
            <a:ext cx="2549535" cy="3607943"/>
          </a:xfrm>
          <a:prstGeom prst="rect">
            <a:avLst/>
          </a:prstGeom>
          <a:noFill/>
        </p:spPr>
      </p:pic>
      <p:sp>
        <p:nvSpPr>
          <p:cNvPr id="5" name="CasellaDiTesto 4"/>
          <p:cNvSpPr txBox="1"/>
          <p:nvPr/>
        </p:nvSpPr>
        <p:spPr>
          <a:xfrm>
            <a:off x="571472" y="6286520"/>
            <a:ext cx="1360244" cy="369332"/>
          </a:xfrm>
          <a:prstGeom prst="rect">
            <a:avLst/>
          </a:prstGeom>
          <a:noFill/>
        </p:spPr>
        <p:txBody>
          <a:bodyPr wrap="none" rtlCol="0">
            <a:spAutoFit/>
          </a:bodyPr>
          <a:lstStyle/>
          <a:p>
            <a:r>
              <a:rPr lang="it-IT" b="1" dirty="0" smtClean="0">
                <a:solidFill>
                  <a:srgbClr val="FF0000"/>
                </a:solidFill>
              </a:rPr>
              <a:t>GUAGNANO</a:t>
            </a:r>
            <a:endParaRPr lang="it-IT" b="1" dirty="0">
              <a:solidFill>
                <a:srgbClr val="FF0000"/>
              </a:solidFill>
            </a:endParaRPr>
          </a:p>
        </p:txBody>
      </p:sp>
      <p:pic>
        <p:nvPicPr>
          <p:cNvPr id="1027" name="Picture 3" descr="C:\Users\hp\OneDrive\Desktop\IMG-20240824-WA0007.jpg"/>
          <p:cNvPicPr>
            <a:picLocks noChangeAspect="1" noChangeArrowheads="1"/>
          </p:cNvPicPr>
          <p:nvPr/>
        </p:nvPicPr>
        <p:blipFill>
          <a:blip r:embed="rId3"/>
          <a:srcRect/>
          <a:stretch>
            <a:fillRect/>
          </a:stretch>
        </p:blipFill>
        <p:spPr bwMode="auto">
          <a:xfrm>
            <a:off x="2571736" y="3786190"/>
            <a:ext cx="3225508" cy="3371850"/>
          </a:xfrm>
          <a:prstGeom prst="rect">
            <a:avLst/>
          </a:prstGeom>
          <a:noFill/>
        </p:spPr>
      </p:pic>
      <p:sp>
        <p:nvSpPr>
          <p:cNvPr id="7" name="CasellaDiTesto 6"/>
          <p:cNvSpPr txBox="1"/>
          <p:nvPr/>
        </p:nvSpPr>
        <p:spPr>
          <a:xfrm>
            <a:off x="3357554" y="4214818"/>
            <a:ext cx="1289584" cy="369332"/>
          </a:xfrm>
          <a:prstGeom prst="rect">
            <a:avLst/>
          </a:prstGeom>
          <a:noFill/>
        </p:spPr>
        <p:txBody>
          <a:bodyPr wrap="none" rtlCol="0">
            <a:spAutoFit/>
          </a:bodyPr>
          <a:lstStyle/>
          <a:p>
            <a:r>
              <a:rPr lang="it-IT" b="1" dirty="0" smtClean="0">
                <a:solidFill>
                  <a:schemeClr val="bg1"/>
                </a:solidFill>
              </a:rPr>
              <a:t>San Donato</a:t>
            </a:r>
            <a:endParaRPr lang="it-IT" b="1" dirty="0">
              <a:solidFill>
                <a:schemeClr val="bg1"/>
              </a:solidFill>
            </a:endParaRPr>
          </a:p>
        </p:txBody>
      </p:sp>
      <p:pic>
        <p:nvPicPr>
          <p:cNvPr id="1028" name="Picture 4" descr="C:\Users\hp\OneDrive\Desktop\IMG-20240825-WA0004.jpg"/>
          <p:cNvPicPr>
            <a:picLocks noChangeAspect="1" noChangeArrowheads="1"/>
          </p:cNvPicPr>
          <p:nvPr/>
        </p:nvPicPr>
        <p:blipFill>
          <a:blip r:embed="rId4"/>
          <a:srcRect/>
          <a:stretch>
            <a:fillRect/>
          </a:stretch>
        </p:blipFill>
        <p:spPr bwMode="auto">
          <a:xfrm>
            <a:off x="0" y="0"/>
            <a:ext cx="2805061" cy="3970348"/>
          </a:xfrm>
          <a:prstGeom prst="rect">
            <a:avLst/>
          </a:prstGeom>
          <a:noFill/>
        </p:spPr>
      </p:pic>
      <p:sp>
        <p:nvSpPr>
          <p:cNvPr id="9" name="CasellaDiTesto 8"/>
          <p:cNvSpPr txBox="1"/>
          <p:nvPr/>
        </p:nvSpPr>
        <p:spPr>
          <a:xfrm>
            <a:off x="7643834" y="4143380"/>
            <a:ext cx="848117" cy="369332"/>
          </a:xfrm>
          <a:prstGeom prst="rect">
            <a:avLst/>
          </a:prstGeom>
          <a:noFill/>
        </p:spPr>
        <p:txBody>
          <a:bodyPr wrap="none" rtlCol="0">
            <a:spAutoFit/>
          </a:bodyPr>
          <a:lstStyle/>
          <a:p>
            <a:r>
              <a:rPr lang="it-IT" b="1" dirty="0" smtClean="0">
                <a:solidFill>
                  <a:schemeClr val="bg1"/>
                </a:solidFill>
              </a:rPr>
              <a:t>VEGLIE</a:t>
            </a:r>
            <a:endParaRPr lang="it-IT" b="1" dirty="0">
              <a:solidFill>
                <a:schemeClr val="bg1"/>
              </a:solidFill>
            </a:endParaRPr>
          </a:p>
        </p:txBody>
      </p:sp>
      <p:pic>
        <p:nvPicPr>
          <p:cNvPr id="1029" name="Picture 5" descr="C:\Users\hp\OneDrive\Desktop\IMG-20241016-WA0043.jpg"/>
          <p:cNvPicPr>
            <a:picLocks noChangeAspect="1" noChangeArrowheads="1"/>
          </p:cNvPicPr>
          <p:nvPr/>
        </p:nvPicPr>
        <p:blipFill>
          <a:blip r:embed="rId5"/>
          <a:srcRect/>
          <a:stretch>
            <a:fillRect/>
          </a:stretch>
        </p:blipFill>
        <p:spPr bwMode="auto">
          <a:xfrm>
            <a:off x="5072066" y="0"/>
            <a:ext cx="4071934" cy="6858000"/>
          </a:xfrm>
          <a:prstGeom prst="rect">
            <a:avLst/>
          </a:prstGeom>
          <a:noFill/>
        </p:spPr>
      </p:pic>
      <p:sp>
        <p:nvSpPr>
          <p:cNvPr id="11" name="CasellaDiTesto 10"/>
          <p:cNvSpPr txBox="1"/>
          <p:nvPr/>
        </p:nvSpPr>
        <p:spPr>
          <a:xfrm>
            <a:off x="1714480" y="2571744"/>
            <a:ext cx="848117" cy="369332"/>
          </a:xfrm>
          <a:prstGeom prst="rect">
            <a:avLst/>
          </a:prstGeom>
          <a:noFill/>
        </p:spPr>
        <p:txBody>
          <a:bodyPr wrap="none" rtlCol="0">
            <a:spAutoFit/>
          </a:bodyPr>
          <a:lstStyle/>
          <a:p>
            <a:r>
              <a:rPr lang="it-IT" b="1" dirty="0" smtClean="0">
                <a:solidFill>
                  <a:schemeClr val="bg1"/>
                </a:solidFill>
              </a:rPr>
              <a:t>VEGLIE</a:t>
            </a:r>
            <a:endParaRPr lang="it-IT" b="1" dirty="0">
              <a:solidFill>
                <a:schemeClr val="bg1"/>
              </a:solidFill>
            </a:endParaRPr>
          </a:p>
        </p:txBody>
      </p:sp>
      <p:pic>
        <p:nvPicPr>
          <p:cNvPr id="1031" name="Picture 7" descr="C:\Users\hp\OneDrive\Desktop\invito convegno cambiamenti climatici.jpg"/>
          <p:cNvPicPr>
            <a:picLocks noChangeAspect="1" noChangeArrowheads="1"/>
          </p:cNvPicPr>
          <p:nvPr/>
        </p:nvPicPr>
        <p:blipFill>
          <a:blip r:embed="rId6"/>
          <a:srcRect/>
          <a:stretch>
            <a:fillRect/>
          </a:stretch>
        </p:blipFill>
        <p:spPr bwMode="auto">
          <a:xfrm>
            <a:off x="2571736" y="0"/>
            <a:ext cx="3736987" cy="3736988"/>
          </a:xfrm>
          <a:prstGeom prst="rect">
            <a:avLst/>
          </a:prstGeom>
          <a:noFill/>
        </p:spPr>
      </p:pic>
      <p:sp>
        <p:nvSpPr>
          <p:cNvPr id="14" name="CasellaDiTesto 13"/>
          <p:cNvSpPr txBox="1"/>
          <p:nvPr/>
        </p:nvSpPr>
        <p:spPr>
          <a:xfrm>
            <a:off x="5214942" y="1357298"/>
            <a:ext cx="832279" cy="369332"/>
          </a:xfrm>
          <a:prstGeom prst="rect">
            <a:avLst/>
          </a:prstGeom>
          <a:noFill/>
        </p:spPr>
        <p:txBody>
          <a:bodyPr wrap="none" rtlCol="0">
            <a:spAutoFit/>
          </a:bodyPr>
          <a:lstStyle/>
          <a:p>
            <a:r>
              <a:rPr lang="it-IT" b="1" dirty="0" smtClean="0">
                <a:solidFill>
                  <a:srgbClr val="7030A0"/>
                </a:solidFill>
              </a:rPr>
              <a:t>CAMPI</a:t>
            </a:r>
            <a:endParaRPr lang="it-IT" b="1" dirty="0">
              <a:solidFill>
                <a:srgbClr val="7030A0"/>
              </a:solidFill>
            </a:endParaRPr>
          </a:p>
        </p:txBody>
      </p:sp>
      <p:sp>
        <p:nvSpPr>
          <p:cNvPr id="15" name="CasellaDiTesto 14"/>
          <p:cNvSpPr txBox="1"/>
          <p:nvPr/>
        </p:nvSpPr>
        <p:spPr>
          <a:xfrm>
            <a:off x="7940465" y="0"/>
            <a:ext cx="1203535" cy="369332"/>
          </a:xfrm>
          <a:prstGeom prst="rect">
            <a:avLst/>
          </a:prstGeom>
          <a:noFill/>
        </p:spPr>
        <p:txBody>
          <a:bodyPr wrap="none" rtlCol="0">
            <a:spAutoFit/>
          </a:bodyPr>
          <a:lstStyle/>
          <a:p>
            <a:r>
              <a:rPr lang="it-IT" dirty="0" err="1" smtClean="0"/>
              <a:t>Squinzano</a:t>
            </a:r>
            <a:r>
              <a:rPr lang="it-IT" dirty="0" smtClean="0"/>
              <a:t> </a:t>
            </a:r>
            <a:endParaRPr lang="it-IT" dirty="0"/>
          </a:p>
        </p:txBody>
      </p:sp>
      <p:sp>
        <p:nvSpPr>
          <p:cNvPr id="16" name="CasellaDiTesto 15"/>
          <p:cNvSpPr txBox="1"/>
          <p:nvPr/>
        </p:nvSpPr>
        <p:spPr>
          <a:xfrm>
            <a:off x="2500298" y="0"/>
            <a:ext cx="4071966" cy="646331"/>
          </a:xfrm>
          <a:prstGeom prst="rect">
            <a:avLst/>
          </a:prstGeom>
          <a:noFill/>
        </p:spPr>
        <p:txBody>
          <a:bodyPr wrap="square" rtlCol="0">
            <a:spAutoFit/>
          </a:bodyPr>
          <a:lstStyle/>
          <a:p>
            <a:r>
              <a:rPr lang="it-IT" sz="3600" b="1" dirty="0" smtClean="0">
                <a:solidFill>
                  <a:srgbClr val="002060"/>
                </a:solidFill>
              </a:rPr>
              <a:t>ALCUNI ESEMPI</a:t>
            </a:r>
            <a:endParaRPr lang="it-IT" sz="3600"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a:srcRect/>
          <a:stretch>
            <a:fillRect/>
          </a:stretch>
        </p:blipFill>
        <p:spPr bwMode="auto">
          <a:xfrm>
            <a:off x="-7436" y="-610709"/>
            <a:ext cx="9958278" cy="746870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a:bodyPr>
          <a:lstStyle/>
          <a:p>
            <a:r>
              <a:rPr lang="it-IT" dirty="0" smtClean="0"/>
              <a:t>La Delegazione tra i due mari</a:t>
            </a:r>
            <a:endParaRPr lang="it-IT" dirty="0"/>
          </a:p>
        </p:txBody>
      </p:sp>
      <p:sp>
        <p:nvSpPr>
          <p:cNvPr id="5" name="CasellaDiTesto 4"/>
          <p:cNvSpPr txBox="1"/>
          <p:nvPr/>
        </p:nvSpPr>
        <p:spPr>
          <a:xfrm>
            <a:off x="0" y="1357298"/>
            <a:ext cx="5000628" cy="5324535"/>
          </a:xfrm>
          <a:prstGeom prst="rect">
            <a:avLst/>
          </a:prstGeom>
          <a:noFill/>
        </p:spPr>
        <p:txBody>
          <a:bodyPr wrap="square" rtlCol="0">
            <a:spAutoFit/>
          </a:bodyPr>
          <a:lstStyle/>
          <a:p>
            <a:r>
              <a:rPr lang="it-IT" sz="2000" dirty="0" smtClean="0"/>
              <a:t>La straordinaria offerta di </a:t>
            </a:r>
            <a:r>
              <a:rPr lang="it-IT" sz="2000" b="1" dirty="0" smtClean="0"/>
              <a:t>Delegazione proloco Lecce 365 </a:t>
            </a:r>
            <a:r>
              <a:rPr lang="it-IT" sz="2000" dirty="0" smtClean="0"/>
              <a:t>si avvale della possibilità di percorrere un tratto fondamentale del nostro territorio dallo Ionio all’Adriatico. Porto Cesareo,  </a:t>
            </a:r>
            <a:r>
              <a:rPr lang="it-IT" sz="2000" dirty="0" err="1" smtClean="0"/>
              <a:t>Casalabate</a:t>
            </a:r>
            <a:r>
              <a:rPr lang="it-IT" sz="2000" dirty="0" smtClean="0"/>
              <a:t>, Campi, </a:t>
            </a:r>
            <a:r>
              <a:rPr lang="it-IT" sz="2000" dirty="0" err="1" smtClean="0"/>
              <a:t>Lequile</a:t>
            </a:r>
            <a:r>
              <a:rPr lang="it-IT" sz="2000" dirty="0" smtClean="0"/>
              <a:t>, Cavallino, </a:t>
            </a:r>
            <a:r>
              <a:rPr lang="it-IT" sz="2000" dirty="0" err="1" smtClean="0"/>
              <a:t>Monteroni</a:t>
            </a:r>
            <a:r>
              <a:rPr lang="it-IT" sz="2000" dirty="0" smtClean="0"/>
              <a:t>, </a:t>
            </a:r>
            <a:r>
              <a:rPr lang="it-IT" sz="2000" dirty="0" err="1" smtClean="0"/>
              <a:t>Novoli</a:t>
            </a:r>
            <a:r>
              <a:rPr lang="it-IT" sz="2000" dirty="0" smtClean="0"/>
              <a:t>, </a:t>
            </a:r>
            <a:r>
              <a:rPr lang="it-IT" sz="2000" dirty="0" err="1" smtClean="0"/>
              <a:t>Carmiano</a:t>
            </a:r>
            <a:r>
              <a:rPr lang="it-IT" sz="2000" dirty="0" smtClean="0"/>
              <a:t>, </a:t>
            </a:r>
            <a:r>
              <a:rPr lang="it-IT" sz="2000" dirty="0" err="1" smtClean="0"/>
              <a:t>Guagnano</a:t>
            </a:r>
            <a:r>
              <a:rPr lang="it-IT" sz="2000" dirty="0" smtClean="0"/>
              <a:t>, Salice , </a:t>
            </a:r>
            <a:r>
              <a:rPr lang="it-IT" sz="2000" dirty="0" err="1" smtClean="0"/>
              <a:t>Squinzano</a:t>
            </a:r>
            <a:r>
              <a:rPr lang="it-IT" sz="2000" dirty="0" smtClean="0"/>
              <a:t>, Veglie … offrono un esempio straordinario di vivacità nella capacità di organizzare e promuovere il turismo culturale ed enogastronomico a 360°: dalla “</a:t>
            </a:r>
            <a:r>
              <a:rPr lang="it-IT" sz="2000" dirty="0" err="1" smtClean="0"/>
              <a:t>focara</a:t>
            </a:r>
            <a:r>
              <a:rPr lang="it-IT" sz="2000" dirty="0" smtClean="0"/>
              <a:t>” e dai culti religiosi, agli eventi legati alla terra e all’enogastronomia che contestualizzano tradizioni, riti e testimonianze, dimostrando come associazioni in grado di fare “pro loco”  attivamente , formino coscienze civiche e convincano anche le amministrazioni comunali .</a:t>
            </a:r>
          </a:p>
        </p:txBody>
      </p:sp>
      <p:pic>
        <p:nvPicPr>
          <p:cNvPr id="9" name="Segnaposto contenuto 8" descr="la delegazione tra i due mari.JPG"/>
          <p:cNvPicPr>
            <a:picLocks noGrp="1" noChangeAspect="1"/>
          </p:cNvPicPr>
          <p:nvPr>
            <p:ph idx="1"/>
          </p:nvPr>
        </p:nvPicPr>
        <p:blipFill>
          <a:blip r:embed="rId2"/>
          <a:stretch>
            <a:fillRect/>
          </a:stretch>
        </p:blipFill>
        <p:spPr>
          <a:xfrm>
            <a:off x="5000628" y="1714488"/>
            <a:ext cx="3597926"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noAutofit/>
          </a:bodyPr>
          <a:lstStyle/>
          <a:p>
            <a:r>
              <a:rPr lang="it-IT" sz="3200" dirty="0" smtClean="0">
                <a:solidFill>
                  <a:srgbClr val="C00000"/>
                </a:solidFill>
              </a:rPr>
              <a:t>ITCCC:Info </a:t>
            </a:r>
            <a:r>
              <a:rPr lang="it-IT" sz="3200" dirty="0" err="1" smtClean="0">
                <a:solidFill>
                  <a:srgbClr val="C00000"/>
                </a:solidFill>
              </a:rPr>
              <a:t>point</a:t>
            </a:r>
            <a:r>
              <a:rPr lang="it-IT" sz="3200" dirty="0" smtClean="0">
                <a:solidFill>
                  <a:srgbClr val="C00000"/>
                </a:solidFill>
              </a:rPr>
              <a:t> turistico culturale di connessione e comunità</a:t>
            </a:r>
            <a:endParaRPr lang="it-IT" sz="3200" dirty="0">
              <a:solidFill>
                <a:srgbClr val="C00000"/>
              </a:solidFill>
            </a:endParaRPr>
          </a:p>
        </p:txBody>
      </p:sp>
      <p:sp>
        <p:nvSpPr>
          <p:cNvPr id="3" name="Segnaposto contenuto 2"/>
          <p:cNvSpPr>
            <a:spLocks noGrp="1"/>
          </p:cNvSpPr>
          <p:nvPr>
            <p:ph idx="1"/>
          </p:nvPr>
        </p:nvSpPr>
        <p:spPr>
          <a:xfrm>
            <a:off x="0" y="1500174"/>
            <a:ext cx="4786314" cy="5214974"/>
          </a:xfrm>
        </p:spPr>
        <p:txBody>
          <a:bodyPr>
            <a:normAutofit fontScale="70000" lnSpcReduction="20000"/>
          </a:bodyPr>
          <a:lstStyle/>
          <a:p>
            <a:pPr>
              <a:buNone/>
            </a:pPr>
            <a:r>
              <a:rPr lang="it-IT" dirty="0" smtClean="0"/>
              <a:t>Abbiamo gestito come Pro Loco Lecce APS le attività di accoglienza ed informazione turistica del Comune di Lecce dall’Aprile 2023 al Dicembre 2024 grazie ad un progetto di rete. L’esperienza straordinaria di sentirsi promotori della cultura materiale e immateriale di un capoluogo di provincia qual è Lecce </a:t>
            </a:r>
            <a:r>
              <a:rPr lang="it-IT" i="1" dirty="0" smtClean="0"/>
              <a:t>capitale del barocco</a:t>
            </a:r>
            <a:r>
              <a:rPr lang="it-IT" dirty="0" smtClean="0"/>
              <a:t>, ci ha consentito di sperimentare una modalità vincente di “info </a:t>
            </a:r>
            <a:r>
              <a:rPr lang="it-IT" dirty="0" err="1" smtClean="0"/>
              <a:t>point</a:t>
            </a:r>
            <a:r>
              <a:rPr lang="it-IT" dirty="0" smtClean="0"/>
              <a:t> turistico culturale” strettamente legato alle finalità statutarie delle pro loco d’Italia Lecce deve costituire il punto d’arrivo e ripartenza per  itinerari che promuovono una provincia fertile e generosa.</a:t>
            </a:r>
          </a:p>
          <a:p>
            <a:endParaRPr lang="it-IT" dirty="0"/>
          </a:p>
        </p:txBody>
      </p:sp>
      <p:pic>
        <p:nvPicPr>
          <p:cNvPr id="4" name="Immagine 3" descr="Evento Germinazioni1 a Sud del Sud con M G de Judicibus presidente Pro Loco Lecce APS e dott Claudio Quarta.jpg"/>
          <p:cNvPicPr>
            <a:picLocks noChangeAspect="1"/>
          </p:cNvPicPr>
          <p:nvPr/>
        </p:nvPicPr>
        <p:blipFill>
          <a:blip r:embed="rId2" cstate="print"/>
          <a:stretch>
            <a:fillRect/>
          </a:stretch>
        </p:blipFill>
        <p:spPr>
          <a:xfrm rot="5400000">
            <a:off x="4250516" y="2035974"/>
            <a:ext cx="5143537" cy="37861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txBody>
          <a:bodyPr>
            <a:normAutofit fontScale="90000"/>
          </a:bodyPr>
          <a:lstStyle/>
          <a:p>
            <a:r>
              <a:rPr lang="it-IT" sz="3200" b="1" i="1" dirty="0" smtClean="0">
                <a:solidFill>
                  <a:srgbClr val="C00000"/>
                </a:solidFill>
                <a:latin typeface="Adobe Caslon Pro Bold" pitchFamily="18" charset="0"/>
              </a:rPr>
              <a:t>Il bando TOCC per la digitalizzazione della cultura</a:t>
            </a:r>
            <a:endParaRPr lang="it-IT" sz="3200" b="1" i="1" dirty="0">
              <a:solidFill>
                <a:srgbClr val="C00000"/>
              </a:solidFill>
              <a:latin typeface="Adobe Caslon Pro Bold" pitchFamily="18" charset="0"/>
            </a:endParaRPr>
          </a:p>
        </p:txBody>
      </p:sp>
      <p:sp>
        <p:nvSpPr>
          <p:cNvPr id="3" name="Segnaposto contenuto 2"/>
          <p:cNvSpPr>
            <a:spLocks noGrp="1"/>
          </p:cNvSpPr>
          <p:nvPr>
            <p:ph idx="1"/>
          </p:nvPr>
        </p:nvSpPr>
        <p:spPr>
          <a:xfrm>
            <a:off x="0" y="1071547"/>
            <a:ext cx="9144000" cy="2786082"/>
          </a:xfrm>
        </p:spPr>
        <p:txBody>
          <a:bodyPr>
            <a:normAutofit fontScale="70000" lnSpcReduction="20000"/>
          </a:bodyPr>
          <a:lstStyle/>
          <a:p>
            <a:pPr>
              <a:buNone/>
            </a:pPr>
            <a:r>
              <a:rPr lang="it-IT" dirty="0" smtClean="0"/>
              <a:t>Pro Loco Lecce APS è beneficiaria di  “FONDI PNRR- TOCC0002234-PNRR-Transizione Digitale Organismi Culturali e Creativi COR 15910983 CUP C37J23000770008” con un progetto che ci ha consentito di implementare il sito istituzionale trasformandolo in un Portale Editoriale che costituisce l’alter ego virtuale e virtuoso del progetto ITCCC, nella definitiva presa d’atto del passaggio dal </a:t>
            </a:r>
            <a:r>
              <a:rPr lang="it-IT" b="1" i="1" dirty="0" smtClean="0"/>
              <a:t>turismo di destinazione a quello di motivazione</a:t>
            </a:r>
            <a:r>
              <a:rPr lang="it-IT" dirty="0" smtClean="0"/>
              <a:t>, incentrato nel nostro caso sul “prodotto cultura”, dal turismo stanziale a quello attivo, dall’idea di “prodotto” al </a:t>
            </a:r>
            <a:r>
              <a:rPr lang="it-IT" dirty="0" err="1" smtClean="0"/>
              <a:t>concept</a:t>
            </a:r>
            <a:r>
              <a:rPr lang="it-IT" dirty="0" smtClean="0"/>
              <a:t> di “itinerario” in linea con le passioni, le relazioni, il consumo di esperienze con cui connettersi, da condividere, da fotografare, pubblicare e commentare con gli amici.</a:t>
            </a:r>
          </a:p>
          <a:p>
            <a:pPr>
              <a:buNone/>
            </a:pPr>
            <a:endParaRPr lang="it-IT" dirty="0"/>
          </a:p>
        </p:txBody>
      </p:sp>
      <p:pic>
        <p:nvPicPr>
          <p:cNvPr id="4" name="Picture 2" descr="Slide 2"/>
          <p:cNvPicPr>
            <a:picLocks noChangeAspect="1" noChangeArrowheads="1"/>
          </p:cNvPicPr>
          <p:nvPr/>
        </p:nvPicPr>
        <p:blipFill>
          <a:blip r:embed="rId2"/>
          <a:stretch>
            <a:fillRect/>
          </a:stretch>
        </p:blipFill>
        <p:spPr bwMode="auto">
          <a:xfrm>
            <a:off x="0" y="3857628"/>
            <a:ext cx="9172293" cy="30003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i="1" dirty="0" smtClean="0">
                <a:solidFill>
                  <a:schemeClr val="accent2">
                    <a:lumMod val="75000"/>
                  </a:schemeClr>
                </a:solidFill>
              </a:rPr>
              <a:t>Un Heritage </a:t>
            </a:r>
            <a:r>
              <a:rPr lang="it-IT" sz="3200" b="1" i="1" dirty="0" err="1" smtClean="0">
                <a:solidFill>
                  <a:schemeClr val="accent2">
                    <a:lumMod val="75000"/>
                  </a:schemeClr>
                </a:solidFill>
              </a:rPr>
              <a:t>Hub</a:t>
            </a:r>
            <a:r>
              <a:rPr lang="it-IT" sz="3200" b="1" i="1" dirty="0" smtClean="0">
                <a:solidFill>
                  <a:schemeClr val="accent2">
                    <a:lumMod val="75000"/>
                  </a:schemeClr>
                </a:solidFill>
              </a:rPr>
              <a:t> </a:t>
            </a:r>
            <a:r>
              <a:rPr lang="it-IT" sz="3200" b="1" i="1" dirty="0" smtClean="0">
                <a:solidFill>
                  <a:schemeClr val="accent2">
                    <a:lumMod val="75000"/>
                  </a:schemeClr>
                </a:solidFill>
              </a:rPr>
              <a:t>al “</a:t>
            </a:r>
            <a:r>
              <a:rPr lang="it-IT" sz="3200" b="1" i="1" dirty="0" err="1" smtClean="0">
                <a:solidFill>
                  <a:schemeClr val="accent2">
                    <a:lumMod val="75000"/>
                  </a:schemeClr>
                </a:solidFill>
              </a:rPr>
              <a:t>Castromediano</a:t>
            </a:r>
            <a:r>
              <a:rPr lang="it-IT" sz="3200" b="1" i="1" dirty="0" smtClean="0">
                <a:solidFill>
                  <a:schemeClr val="accent2">
                    <a:lumMod val="75000"/>
                  </a:schemeClr>
                </a:solidFill>
              </a:rPr>
              <a:t>” di Lecce</a:t>
            </a:r>
            <a:endParaRPr lang="it-IT" sz="3200" b="1" i="1" dirty="0">
              <a:solidFill>
                <a:schemeClr val="accent2">
                  <a:lumMod val="75000"/>
                </a:schemeClr>
              </a:solidFill>
            </a:endParaRPr>
          </a:p>
        </p:txBody>
      </p:sp>
      <p:sp>
        <p:nvSpPr>
          <p:cNvPr id="3" name="Segnaposto contenuto 2"/>
          <p:cNvSpPr>
            <a:spLocks noGrp="1"/>
          </p:cNvSpPr>
          <p:nvPr>
            <p:ph idx="1"/>
          </p:nvPr>
        </p:nvSpPr>
        <p:spPr>
          <a:xfrm>
            <a:off x="0" y="1428736"/>
            <a:ext cx="4572000" cy="5429264"/>
          </a:xfrm>
        </p:spPr>
        <p:txBody>
          <a:bodyPr>
            <a:normAutofit fontScale="55000" lnSpcReduction="20000"/>
          </a:bodyPr>
          <a:lstStyle/>
          <a:p>
            <a:pPr>
              <a:buNone/>
            </a:pPr>
            <a:r>
              <a:rPr lang="it-IT" dirty="0" smtClean="0"/>
              <a:t>Grazie al “patto”triennale con il Polo </a:t>
            </a:r>
            <a:r>
              <a:rPr lang="it-IT" dirty="0" err="1" smtClean="0"/>
              <a:t>Bibliomuseale</a:t>
            </a:r>
            <a:r>
              <a:rPr lang="it-IT" dirty="0" smtClean="0"/>
              <a:t> di Lecce, nasce l’idea di un Heritage </a:t>
            </a:r>
            <a:r>
              <a:rPr lang="it-IT" dirty="0" err="1" smtClean="0"/>
              <a:t>Hub</a:t>
            </a:r>
            <a:r>
              <a:rPr lang="it-IT" dirty="0" smtClean="0"/>
              <a:t>  </a:t>
            </a:r>
            <a:r>
              <a:rPr lang="it-IT" dirty="0" smtClean="0"/>
              <a:t>da realizzarsi in </a:t>
            </a:r>
            <a:r>
              <a:rPr lang="it-IT" dirty="0" err="1" smtClean="0"/>
              <a:t>coworking</a:t>
            </a:r>
            <a:r>
              <a:rPr lang="it-IT" dirty="0" smtClean="0"/>
              <a:t> dando vita ad una Rassegna di eventi da promuovere nell’ </a:t>
            </a:r>
            <a:r>
              <a:rPr lang="it-IT" dirty="0" smtClean="0"/>
              <a:t>ampio spazio attrezzato  posto a sinistra della </a:t>
            </a:r>
            <a:r>
              <a:rPr lang="it-IT" i="1" dirty="0" smtClean="0"/>
              <a:t>reception</a:t>
            </a:r>
            <a:r>
              <a:rPr lang="it-IT" dirty="0" smtClean="0"/>
              <a:t>  nel Museo “S. </a:t>
            </a:r>
            <a:r>
              <a:rPr lang="it-IT" dirty="0" err="1" smtClean="0"/>
              <a:t>Castromediano</a:t>
            </a:r>
            <a:r>
              <a:rPr lang="it-IT" dirty="0" smtClean="0"/>
              <a:t>” in Viale Gallipoli, a </a:t>
            </a:r>
            <a:r>
              <a:rPr lang="it-IT" dirty="0" smtClean="0"/>
              <a:t>Lecce </a:t>
            </a:r>
            <a:r>
              <a:rPr lang="it-IT" dirty="0" smtClean="0"/>
              <a:t> </a:t>
            </a:r>
            <a:r>
              <a:rPr lang="it-IT" dirty="0" smtClean="0"/>
              <a:t>come luogo fisico  di </a:t>
            </a:r>
            <a:r>
              <a:rPr lang="it-IT" b="1" dirty="0" smtClean="0"/>
              <a:t>in-formazione</a:t>
            </a:r>
            <a:r>
              <a:rPr lang="it-IT" dirty="0" smtClean="0"/>
              <a:t> sui patrimoni e le attività culturali del territorio e sui progetti di welfare culturale.</a:t>
            </a:r>
          </a:p>
          <a:p>
            <a:pPr>
              <a:buNone/>
            </a:pPr>
            <a:r>
              <a:rPr lang="it-IT" dirty="0" smtClean="0"/>
              <a:t>e attraverso il nostro Portale Editoriale. </a:t>
            </a:r>
            <a:endParaRPr lang="it-IT" dirty="0" smtClean="0"/>
          </a:p>
          <a:p>
            <a:pPr>
              <a:buNone/>
            </a:pPr>
            <a:r>
              <a:rPr lang="it-IT" dirty="0" smtClean="0"/>
              <a:t>A seguito del riscontro positivo manifestato durante un incontro condotto dal Direttore Luigi De Luca, </a:t>
            </a:r>
            <a:r>
              <a:rPr lang="it-IT" dirty="0" smtClean="0"/>
              <a:t>le oltre </a:t>
            </a:r>
            <a:r>
              <a:rPr lang="it-IT" dirty="0" smtClean="0"/>
              <a:t>37 associazioni  beneficiarie del medesimo “patto”, </a:t>
            </a:r>
            <a:r>
              <a:rPr lang="it-IT" dirty="0" smtClean="0"/>
              <a:t>hanno formalizzato </a:t>
            </a:r>
            <a:r>
              <a:rPr lang="it-IT" dirty="0" smtClean="0"/>
              <a:t>l’adesione e la disponibilità a contribuire al funzionamento dell’ </a:t>
            </a:r>
            <a:r>
              <a:rPr lang="it-IT" i="1" dirty="0" smtClean="0"/>
              <a:t>Heritage </a:t>
            </a:r>
            <a:r>
              <a:rPr lang="it-IT" i="1" dirty="0" err="1" smtClean="0"/>
              <a:t>Hub</a:t>
            </a:r>
            <a:r>
              <a:rPr lang="it-IT" i="1" dirty="0" smtClean="0"/>
              <a:t> e Pro Loco Lecce ha presentato regolare istanza con proposta di progetto al Consiglio Regionale di Puglia.</a:t>
            </a:r>
          </a:p>
          <a:p>
            <a:r>
              <a:rPr lang="it-IT" dirty="0" smtClean="0"/>
              <a:t> </a:t>
            </a:r>
          </a:p>
          <a:p>
            <a:endParaRPr lang="it-IT" dirty="0"/>
          </a:p>
        </p:txBody>
      </p:sp>
      <p:pic>
        <p:nvPicPr>
          <p:cNvPr id="1026" name="Picture 2" descr="C:\Users\hp\OneDrive\Desktop\download.jpg"/>
          <p:cNvPicPr>
            <a:picLocks noChangeAspect="1" noChangeArrowheads="1"/>
          </p:cNvPicPr>
          <p:nvPr/>
        </p:nvPicPr>
        <p:blipFill>
          <a:blip r:embed="rId2"/>
          <a:srcRect/>
          <a:stretch>
            <a:fillRect/>
          </a:stretch>
        </p:blipFill>
        <p:spPr bwMode="auto">
          <a:xfrm>
            <a:off x="4643438" y="2329526"/>
            <a:ext cx="4500561" cy="38855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p:spPr>
        <p:txBody>
          <a:bodyPr>
            <a:normAutofit fontScale="90000"/>
          </a:bodyPr>
          <a:lstStyle/>
          <a:p>
            <a:r>
              <a:rPr lang="it-IT" i="1" dirty="0" smtClean="0">
                <a:solidFill>
                  <a:schemeClr val="accent2">
                    <a:lumMod val="75000"/>
                  </a:schemeClr>
                </a:solidFill>
              </a:rPr>
              <a:t>Il progetto</a:t>
            </a:r>
            <a:endParaRPr lang="it-IT" i="1" dirty="0">
              <a:solidFill>
                <a:schemeClr val="accent2">
                  <a:lumMod val="75000"/>
                </a:schemeClr>
              </a:solidFill>
            </a:endParaRPr>
          </a:p>
        </p:txBody>
      </p:sp>
      <p:sp>
        <p:nvSpPr>
          <p:cNvPr id="3" name="Segnaposto contenuto 2"/>
          <p:cNvSpPr>
            <a:spLocks noGrp="1"/>
          </p:cNvSpPr>
          <p:nvPr>
            <p:ph idx="1"/>
          </p:nvPr>
        </p:nvSpPr>
        <p:spPr>
          <a:xfrm>
            <a:off x="0" y="928670"/>
            <a:ext cx="9144000" cy="5929330"/>
          </a:xfrm>
        </p:spPr>
        <p:txBody>
          <a:bodyPr>
            <a:normAutofit fontScale="62500" lnSpcReduction="20000"/>
          </a:bodyPr>
          <a:lstStyle/>
          <a:p>
            <a:pPr>
              <a:buNone/>
            </a:pPr>
            <a:r>
              <a:rPr lang="it-IT" dirty="0" smtClean="0"/>
              <a:t>Nel concreto, ogni associazione è invitata a mettere a disposizione un referente che- previa formazione impartita dal </a:t>
            </a:r>
            <a:r>
              <a:rPr lang="it-IT" dirty="0" smtClean="0">
                <a:solidFill>
                  <a:schemeClr val="accent2">
                    <a:lumMod val="75000"/>
                  </a:schemeClr>
                </a:solidFill>
              </a:rPr>
              <a:t>personale</a:t>
            </a:r>
            <a:r>
              <a:rPr lang="it-IT" dirty="0" smtClean="0"/>
              <a:t> del Polo e da Pro Loco  Lecce APS- </a:t>
            </a:r>
            <a:r>
              <a:rPr lang="it-IT" dirty="0" smtClean="0">
                <a:solidFill>
                  <a:schemeClr val="accent2">
                    <a:lumMod val="75000"/>
                  </a:schemeClr>
                </a:solidFill>
              </a:rPr>
              <a:t>presidierà il </a:t>
            </a:r>
            <a:r>
              <a:rPr lang="it-IT" dirty="0" smtClean="0">
                <a:solidFill>
                  <a:schemeClr val="accent2">
                    <a:lumMod val="75000"/>
                  </a:schemeClr>
                </a:solidFill>
              </a:rPr>
              <a:t>desk del nostro Heritage </a:t>
            </a:r>
            <a:r>
              <a:rPr lang="it-IT" dirty="0" err="1" smtClean="0">
                <a:solidFill>
                  <a:schemeClr val="accent2">
                    <a:lumMod val="75000"/>
                  </a:schemeClr>
                </a:solidFill>
              </a:rPr>
              <a:t>Hub</a:t>
            </a:r>
            <a:r>
              <a:rPr lang="it-IT" dirty="0" smtClean="0">
                <a:solidFill>
                  <a:schemeClr val="accent2">
                    <a:lumMod val="75000"/>
                  </a:schemeClr>
                </a:solidFill>
              </a:rPr>
              <a:t> </a:t>
            </a:r>
            <a:r>
              <a:rPr lang="it-IT" dirty="0" smtClean="0"/>
              <a:t>a turni di 3 ore,  fornendo informazioni </a:t>
            </a:r>
            <a:r>
              <a:rPr lang="it-IT" dirty="0" smtClean="0">
                <a:solidFill>
                  <a:schemeClr val="accent2">
                    <a:lumMod val="75000"/>
                  </a:schemeClr>
                </a:solidFill>
              </a:rPr>
              <a:t>sull’offerta culturale del Salento</a:t>
            </a:r>
            <a:r>
              <a:rPr lang="it-IT" dirty="0" smtClean="0"/>
              <a:t>, sulle attività della propria  e delle altre associazioni aderenti al progetto. La turnazione , organizzata in base al numero di adesioni, garantirà </a:t>
            </a:r>
            <a:r>
              <a:rPr lang="it-IT" dirty="0" smtClean="0">
                <a:solidFill>
                  <a:schemeClr val="accent2">
                    <a:lumMod val="75000"/>
                  </a:schemeClr>
                </a:solidFill>
              </a:rPr>
              <a:t>l’apertura dello Sportello per 6 giorni alla </a:t>
            </a:r>
            <a:r>
              <a:rPr lang="it-IT" dirty="0" smtClean="0">
                <a:solidFill>
                  <a:schemeClr val="accent2">
                    <a:lumMod val="75000"/>
                  </a:schemeClr>
                </a:solidFill>
              </a:rPr>
              <a:t>settimana e consentirà agli operatori di </a:t>
            </a:r>
            <a:r>
              <a:rPr lang="it-IT" b="1" dirty="0" smtClean="0">
                <a:solidFill>
                  <a:srgbClr val="FF0000"/>
                </a:solidFill>
              </a:rPr>
              <a:t>ottimizzare in </a:t>
            </a:r>
            <a:r>
              <a:rPr lang="it-IT" b="1" dirty="0" err="1" smtClean="0">
                <a:solidFill>
                  <a:srgbClr val="FF0000"/>
                </a:solidFill>
              </a:rPr>
              <a:t>co-working</a:t>
            </a:r>
            <a:r>
              <a:rPr lang="it-IT" b="1" dirty="0" smtClean="0">
                <a:solidFill>
                  <a:srgbClr val="FF0000"/>
                </a:solidFill>
              </a:rPr>
              <a:t> le performance sulla base dei </a:t>
            </a:r>
            <a:r>
              <a:rPr lang="it-IT" b="1" dirty="0" err="1" smtClean="0">
                <a:solidFill>
                  <a:srgbClr val="FF0000"/>
                </a:solidFill>
              </a:rPr>
              <a:t>feed</a:t>
            </a:r>
            <a:r>
              <a:rPr lang="it-IT" b="1" dirty="0" smtClean="0">
                <a:solidFill>
                  <a:srgbClr val="FF0000"/>
                </a:solidFill>
              </a:rPr>
              <a:t> back dei diversi target</a:t>
            </a:r>
            <a:r>
              <a:rPr lang="it-IT" dirty="0" smtClean="0">
                <a:solidFill>
                  <a:schemeClr val="accent2">
                    <a:lumMod val="75000"/>
                  </a:schemeClr>
                </a:solidFill>
              </a:rPr>
              <a:t>.</a:t>
            </a:r>
            <a:r>
              <a:rPr lang="it-IT" dirty="0" smtClean="0">
                <a:solidFill>
                  <a:schemeClr val="accent2">
                    <a:lumMod val="75000"/>
                  </a:schemeClr>
                </a:solidFill>
              </a:rPr>
              <a:t> </a:t>
            </a:r>
          </a:p>
          <a:p>
            <a:r>
              <a:rPr lang="it-IT" dirty="0" smtClean="0"/>
              <a:t>Lo spazio </a:t>
            </a:r>
            <a:r>
              <a:rPr lang="it-IT" dirty="0" smtClean="0"/>
              <a:t>dell’</a:t>
            </a:r>
            <a:r>
              <a:rPr lang="it-IT" dirty="0" err="1" smtClean="0"/>
              <a:t>Hub</a:t>
            </a:r>
            <a:r>
              <a:rPr lang="it-IT" dirty="0" smtClean="0"/>
              <a:t> </a:t>
            </a:r>
            <a:r>
              <a:rPr lang="it-IT" dirty="0" smtClean="0"/>
              <a:t>sarà dotato di tre portali interattivi: </a:t>
            </a:r>
            <a:r>
              <a:rPr lang="it-IT" dirty="0" smtClean="0">
                <a:solidFill>
                  <a:srgbClr val="FF0000"/>
                </a:solidFill>
              </a:rPr>
              <a:t>Portale Pro Loco Lecce </a:t>
            </a:r>
            <a:r>
              <a:rPr lang="it-IT" dirty="0" smtClean="0"/>
              <a:t>dedicato alla promozione dell’offerta culturale della provincia di Lecce;  </a:t>
            </a:r>
            <a:r>
              <a:rPr lang="it-IT" b="1" dirty="0" err="1" smtClean="0">
                <a:solidFill>
                  <a:srgbClr val="00B050"/>
                </a:solidFill>
              </a:rPr>
              <a:t>CartApulia</a:t>
            </a:r>
            <a:r>
              <a:rPr lang="it-IT" dirty="0" smtClean="0"/>
              <a:t>, la carta interattiva digitale del patrimonio culturale pugliese; </a:t>
            </a:r>
            <a:r>
              <a:rPr lang="it-IT" b="1" dirty="0" smtClean="0">
                <a:solidFill>
                  <a:srgbClr val="0070C0"/>
                </a:solidFill>
              </a:rPr>
              <a:t>DMS,</a:t>
            </a:r>
            <a:r>
              <a:rPr lang="it-IT" dirty="0" smtClean="0"/>
              <a:t> il sistema digitale per la gestione e la promozione del turismo e della cultura in Puglia.</a:t>
            </a:r>
          </a:p>
          <a:p>
            <a:r>
              <a:rPr lang="it-IT" b="1" dirty="0" smtClean="0">
                <a:solidFill>
                  <a:schemeClr val="accent2">
                    <a:lumMod val="75000"/>
                  </a:schemeClr>
                </a:solidFill>
              </a:rPr>
              <a:t>L’Heritage </a:t>
            </a:r>
            <a:r>
              <a:rPr lang="it-IT" b="1" dirty="0" err="1" smtClean="0">
                <a:solidFill>
                  <a:schemeClr val="accent2">
                    <a:lumMod val="75000"/>
                  </a:schemeClr>
                </a:solidFill>
              </a:rPr>
              <a:t>Hub</a:t>
            </a:r>
            <a:r>
              <a:rPr lang="it-IT" b="1" dirty="0" smtClean="0">
                <a:solidFill>
                  <a:schemeClr val="accent2">
                    <a:lumMod val="75000"/>
                  </a:schemeClr>
                </a:solidFill>
              </a:rPr>
              <a:t> </a:t>
            </a:r>
            <a:r>
              <a:rPr lang="it-IT" b="1" dirty="0" smtClean="0"/>
              <a:t>rappresenterà</a:t>
            </a:r>
            <a:r>
              <a:rPr lang="it-IT" dirty="0" smtClean="0"/>
              <a:t> </a:t>
            </a:r>
            <a:r>
              <a:rPr lang="it-IT" b="1" dirty="0" smtClean="0"/>
              <a:t>un’innovativa</a:t>
            </a:r>
            <a:r>
              <a:rPr lang="it-IT" dirty="0" smtClean="0"/>
              <a:t> </a:t>
            </a:r>
            <a:r>
              <a:rPr lang="it-IT" b="1" dirty="0" smtClean="0"/>
              <a:t>opportunità</a:t>
            </a:r>
            <a:r>
              <a:rPr lang="it-IT" dirty="0" smtClean="0"/>
              <a:t> </a:t>
            </a:r>
            <a:r>
              <a:rPr lang="it-IT" dirty="0" smtClean="0"/>
              <a:t>per </a:t>
            </a:r>
            <a:r>
              <a:rPr lang="it-IT" dirty="0" smtClean="0"/>
              <a:t>promuovere non solo  l’informazione sulle attività culturali  </a:t>
            </a:r>
            <a:r>
              <a:rPr lang="it-IT" dirty="0" smtClean="0"/>
              <a:t>del </a:t>
            </a:r>
            <a:r>
              <a:rPr lang="it-IT" dirty="0" smtClean="0"/>
              <a:t>territorio ma anche e soprattutto per </a:t>
            </a:r>
            <a:r>
              <a:rPr lang="it-IT" b="1" dirty="0" smtClean="0"/>
              <a:t>migliorarne</a:t>
            </a:r>
            <a:r>
              <a:rPr lang="it-IT" dirty="0" smtClean="0"/>
              <a:t>  </a:t>
            </a:r>
            <a:r>
              <a:rPr lang="it-IT" b="1" dirty="0" smtClean="0"/>
              <a:t>l’impatto</a:t>
            </a:r>
            <a:r>
              <a:rPr lang="it-IT" dirty="0" smtClean="0"/>
              <a:t>, utilizzando i </a:t>
            </a:r>
            <a:r>
              <a:rPr lang="it-IT" dirty="0" err="1" smtClean="0"/>
              <a:t>feed</a:t>
            </a:r>
            <a:r>
              <a:rPr lang="it-IT" dirty="0" smtClean="0"/>
              <a:t> back di un </a:t>
            </a:r>
            <a:r>
              <a:rPr lang="it-IT" dirty="0" smtClean="0"/>
              <a:t>pubblico </a:t>
            </a:r>
            <a:r>
              <a:rPr lang="it-IT" dirty="0" smtClean="0"/>
              <a:t>culturalmente </a:t>
            </a:r>
            <a:r>
              <a:rPr lang="it-IT" dirty="0" smtClean="0"/>
              <a:t>attento. Saranno allestiti  un bookshop di pubblicazioni di prestigio su storia, arte e paesaggio del Salento,  uno spazio per merchandising </a:t>
            </a:r>
            <a:r>
              <a:rPr lang="it-IT" dirty="0" err="1" smtClean="0"/>
              <a:t>identitario</a:t>
            </a:r>
            <a:r>
              <a:rPr lang="it-IT" dirty="0" smtClean="0"/>
              <a:t> di design, un servizio di prenotazione di itinerari turistico-culturali presso i principali attrattori del territorio, museali, artistici, naturalistici, </a:t>
            </a:r>
            <a:r>
              <a:rPr lang="it-IT" dirty="0" smtClean="0"/>
              <a:t>artigianali e per ogni attività proposta verrà richiesto ed annotato il </a:t>
            </a:r>
            <a:r>
              <a:rPr lang="it-IT" dirty="0" err="1" smtClean="0"/>
              <a:t>feed</a:t>
            </a:r>
            <a:r>
              <a:rPr lang="it-IT" dirty="0" smtClean="0"/>
              <a:t> back.</a:t>
            </a:r>
            <a:endParaRPr lang="it-IT" dirty="0" smtClean="0"/>
          </a:p>
          <a:p>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743</Words>
  <PresentationFormat>Presentazione su schermo (4:3)</PresentationFormat>
  <Paragraphs>34</Paragraphs>
  <Slides>11</Slides>
  <Notes>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www.prolocolecce.it  Il nostro Portale Editoriale</vt:lpstr>
      <vt:lpstr> DELEGAZIONE PROLOCOLECCE  365   Il viaggio tra esperienza, competenza e memoria</vt:lpstr>
      <vt:lpstr>Diapositiva 3</vt:lpstr>
      <vt:lpstr>Diapositiva 4</vt:lpstr>
      <vt:lpstr>La Delegazione tra i due mari</vt:lpstr>
      <vt:lpstr>ITCCC:Info point turistico culturale di connessione e comunità</vt:lpstr>
      <vt:lpstr>Il bando TOCC per la digitalizzazione della cultura</vt:lpstr>
      <vt:lpstr>Un Heritage Hub al “Castromediano” di Lecce</vt:lpstr>
      <vt:lpstr>Il progetto</vt:lpstr>
      <vt:lpstr>Itinerari del cielo, della terra e del mare</vt:lpstr>
      <vt:lpstr>I tesori nascosti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hp</cp:lastModifiedBy>
  <cp:revision>19</cp:revision>
  <dcterms:created xsi:type="dcterms:W3CDTF">2025-02-06T17:45:24Z</dcterms:created>
  <dcterms:modified xsi:type="dcterms:W3CDTF">2025-05-07T06:28:01Z</dcterms:modified>
</cp:coreProperties>
</file>