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3" r:id="rId4"/>
    <p:sldId id="257" r:id="rId5"/>
    <p:sldId id="258" r:id="rId6"/>
    <p:sldId id="264" r:id="rId7"/>
    <p:sldId id="2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DC060B"/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18/12/2018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18/12/2018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lenovo\Desktop\pro loco\S.Croc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340769"/>
            <a:ext cx="6696744" cy="4392488"/>
          </a:xfrm>
          <a:prstGeom prst="rect">
            <a:avLst/>
          </a:prstGeom>
          <a:noFill/>
        </p:spPr>
      </p:pic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it-IT" i="1" dirty="0" smtClean="0">
                <a:solidFill>
                  <a:schemeClr val="bg2">
                    <a:lumMod val="25000"/>
                  </a:schemeClr>
                </a:solidFill>
              </a:rPr>
              <a:t>Lecce gentile: un sogno di città</a:t>
            </a:r>
            <a:endParaRPr lang="it-IT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0" y="5805264"/>
            <a:ext cx="9144000" cy="10527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Prof.ssa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M.Gabriella</a:t>
            </a: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it-IT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Judicibus</a:t>
            </a:r>
            <a:endParaRPr kumimoji="0" lang="it-I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Presidente Pro Loco Lecce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Teatro Apollo 27/XII/2018</a:t>
            </a:r>
            <a:endParaRPr kumimoji="0" lang="it-IT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C00000"/>
                </a:solidFill>
              </a:rPr>
              <a:t>Lecce, città donna</a:t>
            </a:r>
            <a:endParaRPr lang="it-IT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88024" y="1196752"/>
            <a:ext cx="4176464" cy="7406283"/>
          </a:xfrm>
        </p:spPr>
        <p:txBody>
          <a:bodyPr/>
          <a:lstStyle/>
          <a:p>
            <a:pPr algn="ctr">
              <a:buNone/>
            </a:pPr>
            <a:r>
              <a:rPr lang="it-IT" sz="2800" i="1" dirty="0" smtClean="0">
                <a:solidFill>
                  <a:srgbClr val="003300"/>
                </a:solidFill>
              </a:rPr>
              <a:t>E’ bello </a:t>
            </a:r>
          </a:p>
          <a:p>
            <a:pPr algn="ctr">
              <a:buNone/>
            </a:pPr>
            <a:r>
              <a:rPr lang="it-IT" sz="2800" i="1" dirty="0" smtClean="0">
                <a:solidFill>
                  <a:srgbClr val="003300"/>
                </a:solidFill>
              </a:rPr>
              <a:t>pensare a Lecce</a:t>
            </a:r>
          </a:p>
          <a:p>
            <a:pPr algn="ctr">
              <a:buNone/>
            </a:pPr>
            <a:r>
              <a:rPr lang="it-IT" sz="2800" i="1" dirty="0" smtClean="0">
                <a:solidFill>
                  <a:srgbClr val="003300"/>
                </a:solidFill>
              </a:rPr>
              <a:t>come ad una </a:t>
            </a:r>
          </a:p>
          <a:p>
            <a:pPr algn="ctr">
              <a:buNone/>
            </a:pPr>
            <a:r>
              <a:rPr lang="it-IT" sz="2800" b="1" i="1" dirty="0" smtClean="0">
                <a:solidFill>
                  <a:srgbClr val="003300"/>
                </a:solidFill>
              </a:rPr>
              <a:t>città-donna</a:t>
            </a:r>
            <a:r>
              <a:rPr lang="it-IT" sz="2800" i="1" dirty="0" smtClean="0">
                <a:solidFill>
                  <a:srgbClr val="003300"/>
                </a:solidFill>
              </a:rPr>
              <a:t>,</a:t>
            </a:r>
          </a:p>
          <a:p>
            <a:pPr algn="ctr">
              <a:buNone/>
            </a:pPr>
            <a:r>
              <a:rPr lang="it-IT" sz="2800" i="1" dirty="0" smtClean="0">
                <a:solidFill>
                  <a:srgbClr val="003300"/>
                </a:solidFill>
              </a:rPr>
              <a:t> forte e gentile insieme:</a:t>
            </a:r>
          </a:p>
          <a:p>
            <a:pPr algn="ctr">
              <a:buNone/>
            </a:pPr>
            <a:r>
              <a:rPr lang="it-IT" sz="2800" i="1" dirty="0" smtClean="0">
                <a:solidFill>
                  <a:srgbClr val="003300"/>
                </a:solidFill>
              </a:rPr>
              <a:t>aristocratica e popolare,</a:t>
            </a:r>
          </a:p>
          <a:p>
            <a:pPr algn="ctr">
              <a:buNone/>
            </a:pPr>
            <a:r>
              <a:rPr lang="it-IT" sz="2800" i="1" dirty="0" smtClean="0">
                <a:solidFill>
                  <a:srgbClr val="003300"/>
                </a:solidFill>
              </a:rPr>
              <a:t>con fontane e prati ,</a:t>
            </a:r>
          </a:p>
          <a:p>
            <a:pPr algn="ctr">
              <a:buNone/>
            </a:pPr>
            <a:r>
              <a:rPr lang="it-IT" sz="2800" i="1" dirty="0" smtClean="0">
                <a:solidFill>
                  <a:srgbClr val="003300"/>
                </a:solidFill>
              </a:rPr>
              <a:t> ai piedi</a:t>
            </a:r>
          </a:p>
          <a:p>
            <a:pPr algn="ctr">
              <a:buNone/>
            </a:pPr>
            <a:r>
              <a:rPr lang="it-IT" sz="2800" i="1" dirty="0" smtClean="0">
                <a:solidFill>
                  <a:srgbClr val="003300"/>
                </a:solidFill>
              </a:rPr>
              <a:t>delle sue infiorescenze </a:t>
            </a:r>
            <a:r>
              <a:rPr lang="it-IT" sz="2800" i="1" dirty="0" err="1" smtClean="0">
                <a:solidFill>
                  <a:srgbClr val="003300"/>
                </a:solidFill>
              </a:rPr>
              <a:t>barocche…</a:t>
            </a:r>
            <a:endParaRPr lang="it-IT" sz="2800" i="1" dirty="0" smtClean="0">
              <a:solidFill>
                <a:srgbClr val="003300"/>
              </a:solidFill>
            </a:endParaRPr>
          </a:p>
          <a:p>
            <a:pPr algn="ctr">
              <a:buNone/>
            </a:pPr>
            <a:endParaRPr lang="it-I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268760"/>
            <a:ext cx="446449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ottotitolo 2"/>
          <p:cNvSpPr txBox="1">
            <a:spLocks/>
          </p:cNvSpPr>
          <p:nvPr/>
        </p:nvSpPr>
        <p:spPr>
          <a:xfrm>
            <a:off x="0" y="6237312"/>
            <a:ext cx="9144000" cy="6206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cura di : Prof.ssa </a:t>
            </a:r>
            <a:r>
              <a:rPr kumimoji="0" lang="it-IT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M.Gabriella</a:t>
            </a: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it-IT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Judicibus</a:t>
            </a:r>
            <a:endParaRPr kumimoji="0" lang="it-IT" sz="1600" b="1" i="1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memoria immateriale</a:t>
            </a:r>
            <a:endParaRPr lang="it-IT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196752"/>
            <a:ext cx="547260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tangolo 4"/>
          <p:cNvSpPr/>
          <p:nvPr/>
        </p:nvSpPr>
        <p:spPr>
          <a:xfrm>
            <a:off x="0" y="1340768"/>
            <a:ext cx="3347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</a:rPr>
              <a:t>Da </a:t>
            </a:r>
            <a:r>
              <a:rPr lang="it-IT" sz="2800" i="1" dirty="0" err="1" smtClean="0">
                <a:solidFill>
                  <a:schemeClr val="accent6">
                    <a:lumMod val="50000"/>
                  </a:schemeClr>
                </a:solidFill>
              </a:rPr>
              <a:t>Euippa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</a:rPr>
              <a:t> alla Beata Luigia, le “donne di pietra” sono donne che hanno fatto la Storia o l’hanno subita: sovrane, come Maria d’</a:t>
            </a:r>
            <a:r>
              <a:rPr lang="it-IT" sz="2800" i="1" dirty="0" err="1" smtClean="0">
                <a:solidFill>
                  <a:schemeClr val="accent6">
                    <a:lumMod val="50000"/>
                  </a:schemeClr>
                </a:solidFill>
              </a:rPr>
              <a:t>Enghien</a:t>
            </a:r>
            <a:r>
              <a:rPr lang="it-IT" sz="2800" i="1" dirty="0" smtClean="0">
                <a:solidFill>
                  <a:schemeClr val="accent6">
                    <a:lumMod val="50000"/>
                  </a:schemeClr>
                </a:solidFill>
              </a:rPr>
              <a:t>, a cui sono dedicate regali dimore ,vie, piazze e statue …</a:t>
            </a:r>
            <a:endParaRPr lang="it-IT" sz="2800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300192" y="2996952"/>
            <a:ext cx="2843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rgbClr val="C00000"/>
                </a:solidFill>
              </a:rPr>
              <a:t>o creature sventurate di questa terra, rese immortali dal ricordo collettivo  costituito dal rito. </a:t>
            </a:r>
            <a:endParaRPr lang="it-IT" sz="2800" dirty="0">
              <a:solidFill>
                <a:srgbClr val="C00000"/>
              </a:solidFill>
            </a:endParaRPr>
          </a:p>
        </p:txBody>
      </p:sp>
      <p:sp>
        <p:nvSpPr>
          <p:cNvPr id="3078" name="AutoShape 6" descr="Risultati immagini per tarant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80" name="AutoShape 8" descr="Risultati immagini per tarant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3082" name="AutoShape 10" descr="Risultati immagini per tarant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3086" name="Picture 14" descr="Risultati immagini per taranta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3212976"/>
            <a:ext cx="3096344" cy="2736304"/>
          </a:xfrm>
          <a:prstGeom prst="rect">
            <a:avLst/>
          </a:prstGeom>
          <a:noFill/>
        </p:spPr>
      </p:pic>
      <p:sp>
        <p:nvSpPr>
          <p:cNvPr id="10" name="Sottotitolo 2"/>
          <p:cNvSpPr txBox="1">
            <a:spLocks/>
          </p:cNvSpPr>
          <p:nvPr/>
        </p:nvSpPr>
        <p:spPr>
          <a:xfrm>
            <a:off x="0" y="6237312"/>
            <a:ext cx="9144000" cy="6206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cura di: Prof.ssa </a:t>
            </a:r>
            <a:r>
              <a:rPr kumimoji="0" lang="it-IT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M.Gabriella</a:t>
            </a: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it-IT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Judicibus</a:t>
            </a:r>
            <a:endParaRPr kumimoji="0" lang="it-IT" sz="1600" b="1" i="1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memoria immateriale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Accanto alle donne illustri, le  tabacchine e le pizzicate sono rese “di pietra”, cioè eterne,  dalla bellezza di uno scatto fotografico, dal ripetersi della narrazione che fa rivivere al viandante la nostra Storia </a:t>
            </a:r>
          </a:p>
          <a:p>
            <a:endParaRPr lang="it-IT" dirty="0"/>
          </a:p>
        </p:txBody>
      </p:sp>
      <p:pic>
        <p:nvPicPr>
          <p:cNvPr id="4" name="Picture 4" descr="Risultati immagini per tarant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284984"/>
            <a:ext cx="3312368" cy="3096344"/>
          </a:xfrm>
          <a:prstGeom prst="rect">
            <a:avLst/>
          </a:prstGeom>
          <a:noFill/>
        </p:spPr>
      </p:pic>
      <p:pic>
        <p:nvPicPr>
          <p:cNvPr id="8193" name="Picture 1" descr="C:\Users\lenovo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789040"/>
            <a:ext cx="3552428" cy="2736304"/>
          </a:xfrm>
          <a:prstGeom prst="rect">
            <a:avLst/>
          </a:prstGeom>
          <a:noFill/>
        </p:spPr>
      </p:pic>
      <p:sp>
        <p:nvSpPr>
          <p:cNvPr id="6" name="Sottotitolo 2"/>
          <p:cNvSpPr txBox="1">
            <a:spLocks/>
          </p:cNvSpPr>
          <p:nvPr/>
        </p:nvSpPr>
        <p:spPr>
          <a:xfrm>
            <a:off x="0" y="6453336"/>
            <a:ext cx="9144000" cy="40466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cura di :</a:t>
            </a:r>
            <a:r>
              <a:rPr kumimoji="0" lang="it-IT" sz="1600" b="1" i="1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Prof.ssa </a:t>
            </a:r>
            <a:r>
              <a:rPr kumimoji="0" lang="it-IT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M.Gabriella</a:t>
            </a: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it-IT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Judicibus</a:t>
            </a:r>
            <a:endParaRPr kumimoji="0" lang="it-IT" sz="1600" b="1" i="1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it-IT" b="1" dirty="0" smtClean="0">
                <a:solidFill>
                  <a:srgbClr val="DC060B"/>
                </a:solidFill>
              </a:rPr>
              <a:t>I percorsi isotopici di senso</a:t>
            </a:r>
            <a:endParaRPr lang="it-IT" b="1" dirty="0">
              <a:solidFill>
                <a:srgbClr val="DC060B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052736"/>
            <a:ext cx="8748464" cy="66141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Ridare “senso” alla città significa aiutare coloro che la vivono a </a:t>
            </a:r>
            <a:r>
              <a:rPr lang="it-IT" b="1" i="1" dirty="0" smtClean="0">
                <a:solidFill>
                  <a:schemeClr val="tx2">
                    <a:lumMod val="50000"/>
                  </a:schemeClr>
                </a:solidFill>
              </a:rPr>
              <a:t>riconoscerne</a:t>
            </a:r>
            <a:r>
              <a:rPr lang="it-IT" dirty="0" smtClean="0">
                <a:solidFill>
                  <a:schemeClr val="tx2">
                    <a:lumMod val="50000"/>
                  </a:schemeClr>
                </a:solidFill>
              </a:rPr>
              <a:t> la voce e l’immagine, il profumo e le sensazioni tattili </a:t>
            </a:r>
            <a:r>
              <a:rPr lang="it-IT" dirty="0" smtClean="0"/>
              <a:t>: </a:t>
            </a:r>
          </a:p>
          <a:p>
            <a:pPr>
              <a:buNone/>
            </a:pP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la pietra che si sfarina al tocco </a:t>
            </a:r>
          </a:p>
          <a:p>
            <a:pPr>
              <a:buNone/>
            </a:pPr>
            <a:r>
              <a:rPr lang="it-IT" dirty="0" smtClean="0">
                <a:solidFill>
                  <a:schemeClr val="accent6">
                    <a:lumMod val="50000"/>
                  </a:schemeClr>
                </a:solidFill>
              </a:rPr>
              <a:t>della mano, </a:t>
            </a:r>
            <a:r>
              <a:rPr lang="it-I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 ferro battuto </a:t>
            </a:r>
          </a:p>
          <a:p>
            <a:pPr>
              <a:buNone/>
            </a:pPr>
            <a:r>
              <a:rPr lang="it-I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delle inferriate ai balconi, 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la fragile bellezza dei rossi </a:t>
            </a:r>
            <a:r>
              <a:rPr lang="it-IT" dirty="0" err="1" smtClean="0">
                <a:solidFill>
                  <a:srgbClr val="FF0000"/>
                </a:solidFill>
              </a:rPr>
              <a:t>geranei</a:t>
            </a:r>
            <a:r>
              <a:rPr lang="it-IT" dirty="0" smtClean="0">
                <a:solidFill>
                  <a:srgbClr val="FF0000"/>
                </a:solidFill>
              </a:rPr>
              <a:t>,</a:t>
            </a:r>
          </a:p>
          <a:p>
            <a:pPr>
              <a:buNone/>
            </a:pPr>
            <a:r>
              <a:rPr lang="it-IT" i="1" dirty="0" smtClean="0">
                <a:solidFill>
                  <a:srgbClr val="0070C0"/>
                </a:solidFill>
              </a:rPr>
              <a:t>la leggerezza quasi aerea </a:t>
            </a:r>
          </a:p>
          <a:p>
            <a:pPr>
              <a:buNone/>
            </a:pPr>
            <a:r>
              <a:rPr lang="it-IT" i="1" dirty="0" smtClean="0">
                <a:solidFill>
                  <a:srgbClr val="0070C0"/>
                </a:solidFill>
              </a:rPr>
              <a:t>della carta pesta</a:t>
            </a:r>
            <a:endParaRPr lang="it-IT" i="1" dirty="0">
              <a:solidFill>
                <a:srgbClr val="0070C0"/>
              </a:solidFill>
            </a:endParaRPr>
          </a:p>
        </p:txBody>
      </p:sp>
      <p:pic>
        <p:nvPicPr>
          <p:cNvPr id="7170" name="Picture 2" descr="Risultati immagini per angeli di cartapes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4653136"/>
            <a:ext cx="2876550" cy="1590675"/>
          </a:xfrm>
          <a:prstGeom prst="rect">
            <a:avLst/>
          </a:prstGeom>
          <a:noFill/>
        </p:spPr>
      </p:pic>
      <p:pic>
        <p:nvPicPr>
          <p:cNvPr id="7171" name="Picture 3" descr="C:\Users\lenovo\Desktop\downloa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56176" y="2348880"/>
            <a:ext cx="2143125" cy="2143125"/>
          </a:xfrm>
          <a:prstGeom prst="rect">
            <a:avLst/>
          </a:prstGeom>
          <a:noFill/>
        </p:spPr>
      </p:pic>
      <p:sp>
        <p:nvSpPr>
          <p:cNvPr id="6" name="Sottotitolo 2"/>
          <p:cNvSpPr txBox="1">
            <a:spLocks/>
          </p:cNvSpPr>
          <p:nvPr/>
        </p:nvSpPr>
        <p:spPr>
          <a:xfrm>
            <a:off x="0" y="6547656"/>
            <a:ext cx="9144000" cy="6206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cura di: Prof.ssa </a:t>
            </a:r>
            <a:r>
              <a:rPr kumimoji="0" lang="it-IT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M.Gabriella</a:t>
            </a: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it-IT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Judicibus</a:t>
            </a:r>
            <a:endParaRPr kumimoji="0" lang="it-IT" sz="1600" b="1" i="1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lenovo\Desktop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6263"/>
            <a:ext cx="9144000" cy="5411737"/>
          </a:xfrm>
          <a:prstGeom prst="rect">
            <a:avLst/>
          </a:prstGeom>
          <a:noFill/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Un teatro a “cielo aperto”</a:t>
            </a:r>
            <a:endParaRPr lang="it-IT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36912" y="1484784"/>
            <a:ext cx="6707088" cy="35283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b="1" i="1" dirty="0" smtClean="0">
                <a:solidFill>
                  <a:schemeClr val="bg1"/>
                </a:solidFill>
              </a:rPr>
              <a:t>La sontuosità ed il colore della pietra che trasforma palazzi e chiese in scenari di cartone, l’intreccio arabo delle vie che si abbracciano, stringendosi ed allargandosi come origami orientali, i balconi che si aprono sul cielo, le rondini ed i rondoni che nidificano negli anfratti dei palazzi vetusti, i cortili fioriti ed i giardini pensili: tutto ciò fa di Lecce un immenso palcoscenico dove si recita a </a:t>
            </a:r>
            <a:r>
              <a:rPr lang="it-IT" b="1" i="1" dirty="0" err="1" smtClean="0">
                <a:solidFill>
                  <a:schemeClr val="bg1"/>
                </a:solidFill>
              </a:rPr>
              <a:t>soggetto…</a:t>
            </a:r>
            <a:endParaRPr lang="it-IT" b="1" i="1" dirty="0" smtClean="0">
              <a:solidFill>
                <a:schemeClr val="bg1"/>
              </a:solidFill>
            </a:endParaRPr>
          </a:p>
          <a:p>
            <a:endParaRPr lang="it-IT" dirty="0"/>
          </a:p>
        </p:txBody>
      </p:sp>
      <p:sp>
        <p:nvSpPr>
          <p:cNvPr id="5" name="Sottotitolo 2"/>
          <p:cNvSpPr txBox="1">
            <a:spLocks/>
          </p:cNvSpPr>
          <p:nvPr/>
        </p:nvSpPr>
        <p:spPr>
          <a:xfrm>
            <a:off x="0" y="6381328"/>
            <a:ext cx="9144000" cy="4766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cura di : Prof.ssa </a:t>
            </a:r>
            <a:r>
              <a:rPr kumimoji="0" lang="it-IT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M.Gabriella</a:t>
            </a: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it-IT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Judicibus</a:t>
            </a:r>
            <a:endParaRPr kumimoji="0" lang="it-IT" sz="1600" b="1" i="1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C00000"/>
                </a:solidFill>
              </a:rPr>
              <a:t>Fare la storia, “essere” storia</a:t>
            </a:r>
            <a:endParaRPr lang="it-IT" b="1" dirty="0">
              <a:solidFill>
                <a:srgbClr val="C0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i="1" dirty="0" smtClean="0"/>
              <a:t>L’esperienza è ciò che di indimenticabile resta di ogni viaggio.</a:t>
            </a:r>
          </a:p>
          <a:p>
            <a:pPr algn="ctr">
              <a:buNone/>
            </a:pPr>
            <a:r>
              <a:rPr lang="it-IT" i="1" dirty="0" smtClean="0"/>
              <a:t>Bisogna che lo straniero faccia “esperienza” di Lecce </a:t>
            </a:r>
            <a:r>
              <a:rPr lang="it-IT" i="1" dirty="0" err="1" smtClean="0"/>
              <a:t>perchè</a:t>
            </a:r>
            <a:r>
              <a:rPr lang="it-IT" i="1" dirty="0" smtClean="0"/>
              <a:t> possa non dimenticare,</a:t>
            </a:r>
          </a:p>
          <a:p>
            <a:pPr algn="ctr">
              <a:buNone/>
            </a:pPr>
            <a:r>
              <a:rPr lang="it-IT" i="1" dirty="0" err="1" smtClean="0"/>
              <a:t>perchè</a:t>
            </a:r>
            <a:r>
              <a:rPr lang="it-IT" i="1" dirty="0" smtClean="0"/>
              <a:t> possa sentirsi “a casa” ogni volta che ritorna e, nello stesso tempo, </a:t>
            </a:r>
          </a:p>
          <a:p>
            <a:pPr algn="ctr">
              <a:buNone/>
            </a:pPr>
            <a:r>
              <a:rPr lang="it-IT" i="1" dirty="0" smtClean="0"/>
              <a:t>perché egli “voglia” tornare per continuare a vivere la </a:t>
            </a:r>
            <a:r>
              <a:rPr lang="it-IT" i="1" dirty="0" err="1" smtClean="0"/>
              <a:t>storia…</a:t>
            </a:r>
            <a:endParaRPr lang="it-IT" i="1" dirty="0" smtClean="0"/>
          </a:p>
          <a:p>
            <a:pPr algn="ctr">
              <a:buNone/>
            </a:pPr>
            <a:r>
              <a:rPr lang="it-IT" i="1" dirty="0" smtClean="0">
                <a:solidFill>
                  <a:srgbClr val="C00000"/>
                </a:solidFill>
              </a:rPr>
              <a:t>Una Storia di cui </a:t>
            </a:r>
            <a:r>
              <a:rPr lang="it-IT" i="1" smtClean="0">
                <a:solidFill>
                  <a:srgbClr val="C00000"/>
                </a:solidFill>
              </a:rPr>
              <a:t>è protagonista.</a:t>
            </a:r>
            <a:endParaRPr lang="it-IT" i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it-IT" dirty="0"/>
          </a:p>
        </p:txBody>
      </p:sp>
      <p:sp>
        <p:nvSpPr>
          <p:cNvPr id="4" name="Sottotitolo 2"/>
          <p:cNvSpPr txBox="1">
            <a:spLocks/>
          </p:cNvSpPr>
          <p:nvPr/>
        </p:nvSpPr>
        <p:spPr>
          <a:xfrm>
            <a:off x="0" y="6237312"/>
            <a:ext cx="9144000" cy="6206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GRAZIE</a:t>
            </a:r>
            <a:r>
              <a:rPr kumimoji="0" lang="it-IT" sz="1600" b="1" i="1" u="none" strike="noStrike" kern="1200" cap="none" spc="0" normalizeH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 L’ATTENZIONE!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Prof.ssa </a:t>
            </a:r>
            <a:r>
              <a:rPr kumimoji="0" lang="it-IT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M.Gabriella</a:t>
            </a:r>
            <a:r>
              <a:rPr kumimoji="0" lang="it-IT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</a:t>
            </a:r>
            <a:r>
              <a:rPr kumimoji="0" lang="it-IT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Judicibus</a:t>
            </a:r>
            <a:endParaRPr kumimoji="0" lang="it-IT" sz="1600" b="1" i="1" u="none" strike="noStrike" kern="120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422</Words>
  <Application>Microsoft Office PowerPoint</Application>
  <PresentationFormat>Presentazione su schermo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Tema di Office</vt:lpstr>
      <vt:lpstr>Lecce gentile: un sogno di città</vt:lpstr>
      <vt:lpstr>Lecce, città donna</vt:lpstr>
      <vt:lpstr>La memoria immateriale</vt:lpstr>
      <vt:lpstr>La memoria immateriale</vt:lpstr>
      <vt:lpstr>I percorsi isotopici di senso</vt:lpstr>
      <vt:lpstr>Un teatro a “cielo aperto”</vt:lpstr>
      <vt:lpstr>Fare la storia, “essere” storia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Lecce gentile: un sogno di città</dc:title>
  <dc:creator>Maria Gabriella de Judicibus</dc:creator>
  <cp:lastModifiedBy>lenovo</cp:lastModifiedBy>
  <cp:revision>16</cp:revision>
  <dcterms:created xsi:type="dcterms:W3CDTF">2018-12-17T18:31:25Z</dcterms:created>
  <dcterms:modified xsi:type="dcterms:W3CDTF">2018-12-18T09:39:11Z</dcterms:modified>
</cp:coreProperties>
</file>