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8" r:id="rId3"/>
    <p:sldId id="258" r:id="rId4"/>
    <p:sldId id="259" r:id="rId5"/>
    <p:sldId id="260" r:id="rId6"/>
    <p:sldId id="257" r:id="rId7"/>
    <p:sldId id="261" r:id="rId8"/>
    <p:sldId id="263" r:id="rId9"/>
    <p:sldId id="269" r:id="rId10"/>
    <p:sldId id="265" r:id="rId11"/>
    <p:sldId id="264" r:id="rId12"/>
    <p:sldId id="266" r:id="rId13"/>
    <p:sldId id="262" r:id="rId14"/>
    <p:sldId id="267" r:id="rId1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438" autoAdjust="0"/>
  </p:normalViewPr>
  <p:slideViewPr>
    <p:cSldViewPr>
      <p:cViewPr varScale="1">
        <p:scale>
          <a:sx n="82" d="100"/>
          <a:sy n="82" d="100"/>
        </p:scale>
        <p:origin x="-1474" y="-8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A61A7E-64EE-4451-889D-5E3E6AF8F613}" type="datetimeFigureOut">
              <a:rPr lang="it-IT" smtClean="0"/>
              <a:pPr/>
              <a:t>15/03/2023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EBCA87-A9FD-4A9D-BD73-B6BA95090150}" type="slidenum">
              <a:rPr lang="it-IT" smtClean="0"/>
              <a:pPr/>
              <a:t>‹N›</a:t>
            </a:fld>
            <a:endParaRPr lang="it-IT"/>
          </a:p>
        </p:txBody>
      </p:sp>
    </p:spTree>
    <p:extLst>
      <p:ext uri="{BB962C8B-B14F-4D97-AF65-F5344CB8AC3E}">
        <p14:creationId xmlns:p14="http://schemas.microsoft.com/office/powerpoint/2010/main" xmlns="" val="314601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DEBCA87-A9FD-4A9D-BD73-B6BA95090150}" type="slidenum">
              <a:rPr lang="it-IT" smtClean="0"/>
              <a:pPr/>
              <a:t>1</a:t>
            </a:fld>
            <a:endParaRPr lang="it-IT"/>
          </a:p>
        </p:txBody>
      </p:sp>
    </p:spTree>
    <p:extLst>
      <p:ext uri="{BB962C8B-B14F-4D97-AF65-F5344CB8AC3E}">
        <p14:creationId xmlns:p14="http://schemas.microsoft.com/office/powerpoint/2010/main" xmlns="" val="1257918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pPr/>
              <a:t>15/03/2023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pPr/>
              <a:t>15/03/2023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pPr/>
              <a:t>15/03/2023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pPr/>
              <a:t>15/03/2023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pPr/>
              <a:t>15/03/2023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F49D355-16BD-4E45-BD9A-5EA878CF7CBD}" type="datetimeFigureOut">
              <a:rPr lang="it-IT" smtClean="0"/>
              <a:pPr/>
              <a:t>15/03/2023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F49D355-16BD-4E45-BD9A-5EA878CF7CBD}" type="datetimeFigureOut">
              <a:rPr lang="it-IT" smtClean="0"/>
              <a:pPr/>
              <a:t>15/03/2023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F49D355-16BD-4E45-BD9A-5EA878CF7CBD}" type="datetimeFigureOut">
              <a:rPr lang="it-IT" smtClean="0"/>
              <a:pPr/>
              <a:t>15/03/2023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pPr/>
              <a:t>15/03/2023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pPr/>
              <a:t>15/03/2023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pPr/>
              <a:t>15/03/2023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9D355-16BD-4E45-BD9A-5EA878CF7CBD}" type="datetimeFigureOut">
              <a:rPr lang="it-IT" smtClean="0"/>
              <a:pPr/>
              <a:t>15/03/2023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olocolecce.i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www.prolocolecce.i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prolocolecce.it/"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610942" y="1340768"/>
            <a:ext cx="5182344" cy="1152128"/>
          </a:xfrm>
        </p:spPr>
        <p:txBody>
          <a:bodyPr>
            <a:normAutofit fontScale="90000"/>
          </a:bodyPr>
          <a:lstStyle/>
          <a:p>
            <a:r>
              <a:rPr lang="it-IT" sz="3100" dirty="0" smtClean="0"/>
              <a:t>«MARINE: UN AUTORITRATTO»</a:t>
            </a:r>
            <a:r>
              <a:rPr lang="it-IT" sz="3600" dirty="0" smtClean="0"/>
              <a:t/>
            </a:r>
            <a:br>
              <a:rPr lang="it-IT" sz="3600" dirty="0" smtClean="0"/>
            </a:br>
            <a:r>
              <a:rPr lang="it-IT" sz="2200" i="1" dirty="0" smtClean="0"/>
              <a:t>Un progetto regionale per le marine di Lecce: nuove prospettive</a:t>
            </a:r>
            <a:endParaRPr lang="it-IT" sz="2200" i="1" dirty="0"/>
          </a:p>
        </p:txBody>
      </p:sp>
      <p:sp>
        <p:nvSpPr>
          <p:cNvPr id="3" name="Sottotitolo 2"/>
          <p:cNvSpPr>
            <a:spLocks noGrp="1"/>
          </p:cNvSpPr>
          <p:nvPr>
            <p:ph type="subTitle" idx="1"/>
          </p:nvPr>
        </p:nvSpPr>
        <p:spPr>
          <a:xfrm>
            <a:off x="45405" y="4365104"/>
            <a:ext cx="5896721" cy="1224137"/>
          </a:xfrm>
          <a:noFill/>
          <a:ln>
            <a:solidFill>
              <a:schemeClr val="accent1"/>
            </a:solidFill>
          </a:ln>
        </p:spPr>
        <p:txBody>
          <a:bodyPr>
            <a:noAutofit/>
          </a:bodyPr>
          <a:lstStyle/>
          <a:p>
            <a:r>
              <a:rPr lang="it-IT" sz="2400" i="1" dirty="0" smtClean="0">
                <a:solidFill>
                  <a:schemeClr val="accent4">
                    <a:lumMod val="50000"/>
                  </a:schemeClr>
                </a:solidFill>
                <a:latin typeface="+mj-lt"/>
              </a:rPr>
              <a:t>Maria Gabriella de </a:t>
            </a:r>
            <a:r>
              <a:rPr lang="it-IT" sz="2400" i="1" dirty="0" err="1" smtClean="0">
                <a:solidFill>
                  <a:schemeClr val="accent4">
                    <a:lumMod val="50000"/>
                  </a:schemeClr>
                </a:solidFill>
                <a:latin typeface="+mj-lt"/>
              </a:rPr>
              <a:t>Judicibus</a:t>
            </a:r>
            <a:endParaRPr lang="it-IT" sz="2400" i="1" dirty="0" smtClean="0">
              <a:solidFill>
                <a:schemeClr val="accent4">
                  <a:lumMod val="50000"/>
                </a:schemeClr>
              </a:solidFill>
              <a:latin typeface="+mj-lt"/>
            </a:endParaRPr>
          </a:p>
          <a:p>
            <a:r>
              <a:rPr lang="it-IT" sz="2400" i="1" dirty="0" smtClean="0">
                <a:solidFill>
                  <a:schemeClr val="accent4">
                    <a:lumMod val="50000"/>
                  </a:schemeClr>
                </a:solidFill>
                <a:latin typeface="+mj-lt"/>
              </a:rPr>
              <a:t>Presidente Pro Loco Lecce </a:t>
            </a:r>
          </a:p>
          <a:p>
            <a:r>
              <a:rPr lang="it-IT" sz="2400" i="1" dirty="0" err="1" smtClean="0">
                <a:solidFill>
                  <a:schemeClr val="accent4">
                    <a:lumMod val="50000"/>
                  </a:schemeClr>
                </a:solidFill>
                <a:latin typeface="+mj-lt"/>
              </a:rPr>
              <a:t>Aff</a:t>
            </a:r>
            <a:r>
              <a:rPr lang="it-IT" sz="2400" i="1" dirty="0" smtClean="0">
                <a:solidFill>
                  <a:schemeClr val="accent4">
                    <a:lumMod val="50000"/>
                  </a:schemeClr>
                </a:solidFill>
                <a:latin typeface="+mj-lt"/>
              </a:rPr>
              <a:t>. UNPLI 475/2022</a:t>
            </a:r>
          </a:p>
          <a:p>
            <a:r>
              <a:rPr lang="it-IT" sz="2400" dirty="0" smtClean="0">
                <a:solidFill>
                  <a:schemeClr val="accent4">
                    <a:lumMod val="50000"/>
                  </a:schemeClr>
                </a:solidFill>
                <a:hlinkClick r:id="rId3"/>
              </a:rPr>
              <a:t>www.prolocolecce.it</a:t>
            </a:r>
            <a:r>
              <a:rPr lang="it-IT" sz="2400" dirty="0" smtClean="0">
                <a:solidFill>
                  <a:schemeClr val="accent4">
                    <a:lumMod val="50000"/>
                  </a:schemeClr>
                </a:solidFill>
              </a:rPr>
              <a:t> </a:t>
            </a:r>
            <a:endParaRPr lang="it-IT" sz="2400" dirty="0">
              <a:solidFill>
                <a:schemeClr val="accent4">
                  <a:lumMod val="50000"/>
                </a:scheme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624" y="-91177"/>
            <a:ext cx="3031208" cy="42894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959601" y="3645025"/>
            <a:ext cx="3212976" cy="32129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5959601" y="2708920"/>
            <a:ext cx="2613344" cy="646331"/>
          </a:xfrm>
          <a:prstGeom prst="rect">
            <a:avLst/>
          </a:prstGeom>
          <a:noFill/>
        </p:spPr>
        <p:txBody>
          <a:bodyPr wrap="none" rtlCol="0">
            <a:spAutoFit/>
          </a:bodyPr>
          <a:lstStyle/>
          <a:p>
            <a:r>
              <a:rPr lang="it-IT" dirty="0" smtClean="0"/>
              <a:t>Lecce, 28 Novembre 2022</a:t>
            </a:r>
          </a:p>
          <a:p>
            <a:r>
              <a:rPr lang="it-IT" dirty="0" smtClean="0"/>
              <a:t>       Ex-convitto Palmieri</a:t>
            </a:r>
            <a:endParaRPr lang="it-IT" dirty="0"/>
          </a:p>
        </p:txBody>
      </p:sp>
      <p:pic>
        <p:nvPicPr>
          <p:cNvPr id="6" name="Picture 3" descr="C:\Users\hp\OneDrive\Desktop\pro loco documenti\2022\logo proloco lecce.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139952" y="-8203"/>
            <a:ext cx="4124325" cy="1104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38014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90066"/>
          </a:xfrm>
        </p:spPr>
        <p:txBody>
          <a:bodyPr>
            <a:normAutofit fontScale="90000"/>
          </a:bodyPr>
          <a:lstStyle/>
          <a:p>
            <a:r>
              <a:rPr lang="it-IT" dirty="0" smtClean="0"/>
              <a:t>Elaborazione</a:t>
            </a:r>
            <a:endParaRPr lang="it-IT" dirty="0"/>
          </a:p>
        </p:txBody>
      </p:sp>
      <p:sp>
        <p:nvSpPr>
          <p:cNvPr id="3" name="Segnaposto contenuto 2"/>
          <p:cNvSpPr>
            <a:spLocks noGrp="1"/>
          </p:cNvSpPr>
          <p:nvPr>
            <p:ph idx="1"/>
          </p:nvPr>
        </p:nvSpPr>
        <p:spPr>
          <a:xfrm>
            <a:off x="0" y="692697"/>
            <a:ext cx="5184576" cy="3023390"/>
          </a:xfrm>
        </p:spPr>
        <p:txBody>
          <a:bodyPr>
            <a:normAutofit fontScale="92500" lnSpcReduction="20000"/>
          </a:bodyPr>
          <a:lstStyle/>
          <a:p>
            <a:pPr marL="0" indent="0">
              <a:buNone/>
            </a:pPr>
            <a:r>
              <a:rPr lang="it-IT" b="1" dirty="0" smtClean="0"/>
              <a:t> </a:t>
            </a:r>
            <a:r>
              <a:rPr lang="it-IT" sz="2200" b="1" dirty="0" smtClean="0"/>
              <a:t>Fine novembre- inizi Dicembre 2022</a:t>
            </a:r>
            <a:r>
              <a:rPr lang="it-IT" sz="2200" b="1" dirty="0"/>
              <a:t>. </a:t>
            </a:r>
            <a:r>
              <a:rPr lang="it-IT" sz="2200" i="1" dirty="0" smtClean="0"/>
              <a:t>G. Di Noto e N. Pallante</a:t>
            </a:r>
            <a:r>
              <a:rPr lang="it-IT" sz="2200" dirty="0" smtClean="0"/>
              <a:t>,  </a:t>
            </a:r>
            <a:r>
              <a:rPr lang="it-IT" sz="2200" dirty="0"/>
              <a:t>fotografi di rilievo nazionale, </a:t>
            </a:r>
            <a:r>
              <a:rPr lang="it-IT" sz="2200" dirty="0" smtClean="0"/>
              <a:t>coordinati da Andrea </a:t>
            </a:r>
            <a:r>
              <a:rPr lang="it-IT" sz="2200" dirty="0" err="1" smtClean="0"/>
              <a:t>Laudisa</a:t>
            </a:r>
            <a:r>
              <a:rPr lang="it-IT" sz="2200" dirty="0" smtClean="0"/>
              <a:t>, rielaborano il </a:t>
            </a:r>
            <a:r>
              <a:rPr lang="it-IT" sz="2200" dirty="0"/>
              <a:t>materiale </a:t>
            </a:r>
            <a:r>
              <a:rPr lang="it-IT" sz="2200" dirty="0" smtClean="0"/>
              <a:t>collettivo e danno vita a 15 stampe artistiche, </a:t>
            </a:r>
            <a:r>
              <a:rPr lang="it-IT" sz="2200" dirty="0"/>
              <a:t>presidio permanente e tangibile della memoria collettiva. </a:t>
            </a:r>
            <a:r>
              <a:rPr lang="it-IT" sz="2200" i="1" dirty="0" smtClean="0"/>
              <a:t>Studio </a:t>
            </a:r>
            <a:r>
              <a:rPr lang="it-IT" sz="2200" i="1" dirty="0"/>
              <a:t>Zero ed Irrazionali </a:t>
            </a:r>
            <a:r>
              <a:rPr lang="it-IT" sz="2200" dirty="0" smtClean="0"/>
              <a:t>realizzano </a:t>
            </a:r>
            <a:r>
              <a:rPr lang="it-IT" sz="2200" dirty="0"/>
              <a:t>un divertente archivio fotografico interattivo da sfogliare in modalità </a:t>
            </a:r>
            <a:r>
              <a:rPr lang="it-IT" sz="2200" dirty="0" err="1"/>
              <a:t>contactless</a:t>
            </a:r>
            <a:r>
              <a:rPr lang="it-IT" sz="2200" dirty="0"/>
              <a:t> capace di attrarre i cittadini di ogni età </a:t>
            </a:r>
            <a:r>
              <a:rPr lang="it-IT" sz="2200" dirty="0">
                <a:hlinkClick r:id="rId2" action="ppaction://hlinksldjump"/>
              </a:rPr>
              <a:t>https://</a:t>
            </a:r>
            <a:r>
              <a:rPr lang="it-IT" sz="2200" dirty="0" smtClean="0">
                <a:hlinkClick r:id="rId2" action="ppaction://hlinksldjump"/>
              </a:rPr>
              <a:t>www.youtube.com/watch?v=4jr5CUCcMJA</a:t>
            </a:r>
            <a:endParaRPr lang="it-IT" sz="2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48064" y="1266867"/>
            <a:ext cx="3995936" cy="4898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C:\Users\hp\OneDrive\Desktop\pro loco documenti\2022\progetti 2022\marine un autoritratto continua\comunicato marine prototipo\foto  n. 1- APP in funzione ( Galleria Mazzini Lecc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9993" y="3429000"/>
            <a:ext cx="4638071" cy="309619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43516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a:t>
            </a:r>
            <a:r>
              <a:rPr lang="it-IT" dirty="0" smtClean="0">
                <a:solidFill>
                  <a:srgbClr val="FF0000"/>
                </a:solidFill>
              </a:rPr>
              <a:t>S</a:t>
            </a:r>
            <a:r>
              <a:rPr lang="it-IT" dirty="0" smtClean="0"/>
              <a:t>toria e la </a:t>
            </a:r>
            <a:r>
              <a:rPr lang="it-IT" dirty="0" smtClean="0">
                <a:solidFill>
                  <a:srgbClr val="00B050"/>
                </a:solidFill>
              </a:rPr>
              <a:t>s</a:t>
            </a:r>
            <a:r>
              <a:rPr lang="it-IT" dirty="0" smtClean="0"/>
              <a:t>toria…</a:t>
            </a:r>
            <a:endParaRPr lang="it-IT" dirty="0"/>
          </a:p>
        </p:txBody>
      </p:sp>
      <p:sp>
        <p:nvSpPr>
          <p:cNvPr id="3" name="Segnaposto contenuto 2"/>
          <p:cNvSpPr>
            <a:spLocks noGrp="1"/>
          </p:cNvSpPr>
          <p:nvPr>
            <p:ph idx="1"/>
          </p:nvPr>
        </p:nvSpPr>
        <p:spPr/>
        <p:txBody>
          <a:bodyPr>
            <a:normAutofit fontScale="85000" lnSpcReduction="20000"/>
          </a:bodyPr>
          <a:lstStyle/>
          <a:p>
            <a:pPr marL="0" indent="0">
              <a:buNone/>
            </a:pPr>
            <a:r>
              <a:rPr lang="it-IT" dirty="0" smtClean="0"/>
              <a:t>Accanto alla Storia del porto di Adriano ( II° sec. D.C.) a San Cataldo, della Torre costiera cinquecentesca a Torre </a:t>
            </a:r>
            <a:r>
              <a:rPr lang="it-IT" dirty="0" err="1" smtClean="0"/>
              <a:t>Chianca</a:t>
            </a:r>
            <a:r>
              <a:rPr lang="it-IT" dirty="0" smtClean="0"/>
              <a:t>, del bioparco con annessa masseria di </a:t>
            </a:r>
            <a:r>
              <a:rPr lang="it-IT" dirty="0" err="1" smtClean="0"/>
              <a:t>Rauccio</a:t>
            </a:r>
            <a:r>
              <a:rPr lang="it-IT" dirty="0" smtClean="0"/>
              <a:t> a Spiaggia Bella, nasce e prende forma la </a:t>
            </a:r>
            <a:r>
              <a:rPr lang="it-IT" i="1" dirty="0" smtClean="0"/>
              <a:t>public </a:t>
            </a:r>
            <a:r>
              <a:rPr lang="it-IT" i="1" dirty="0" err="1" smtClean="0"/>
              <a:t>history</a:t>
            </a:r>
            <a:r>
              <a:rPr lang="it-IT" i="1" dirty="0" smtClean="0"/>
              <a:t> </a:t>
            </a:r>
            <a:r>
              <a:rPr lang="it-IT" dirty="0" smtClean="0"/>
              <a:t>«dal basso», fatta di palette e secchielli, pedalò e sandalini, ombrelloni e gioco di bocce al tramonto ma anche della gloriosa tramvia Lecce-San Cataldo, delle paludi trasformate in </a:t>
            </a:r>
            <a:r>
              <a:rPr lang="it-IT" dirty="0"/>
              <a:t>preziose oasi, </a:t>
            </a:r>
            <a:r>
              <a:rPr lang="it-IT" dirty="0" smtClean="0"/>
              <a:t>della </a:t>
            </a:r>
            <a:r>
              <a:rPr lang="it-IT" dirty="0"/>
              <a:t>grande spinta all’urbanizzazione </a:t>
            </a:r>
            <a:r>
              <a:rPr lang="it-IT" dirty="0" smtClean="0"/>
              <a:t>tra </a:t>
            </a:r>
            <a:r>
              <a:rPr lang="it-IT" dirty="0"/>
              <a:t>le due </a:t>
            </a:r>
            <a:r>
              <a:rPr lang="it-IT" dirty="0" smtClean="0"/>
              <a:t>guerre, quando </a:t>
            </a:r>
            <a:r>
              <a:rPr lang="it-IT" dirty="0"/>
              <a:t>l’Opera dei Combattenti acquista </a:t>
            </a:r>
            <a:r>
              <a:rPr lang="it-IT" dirty="0" smtClean="0"/>
              <a:t>terreni </a:t>
            </a:r>
            <a:r>
              <a:rPr lang="it-IT" dirty="0"/>
              <a:t>per la bonifica e </a:t>
            </a:r>
            <a:r>
              <a:rPr lang="it-IT" dirty="0" smtClean="0"/>
              <a:t>li trasforma </a:t>
            </a:r>
            <a:r>
              <a:rPr lang="it-IT" dirty="0"/>
              <a:t>in campi fertili e </a:t>
            </a:r>
            <a:r>
              <a:rPr lang="it-IT" dirty="0" smtClean="0"/>
              <a:t>quando dopo il boom economico degli anni ‘60 e ’70, i Leccesi </a:t>
            </a:r>
            <a:r>
              <a:rPr lang="it-IT" dirty="0"/>
              <a:t>riscoprono le marine come luogo di villeggiatura…</a:t>
            </a:r>
          </a:p>
        </p:txBody>
      </p:sp>
    </p:spTree>
    <p:extLst>
      <p:ext uri="{BB962C8B-B14F-4D97-AF65-F5344CB8AC3E}">
        <p14:creationId xmlns:p14="http://schemas.microsoft.com/office/powerpoint/2010/main" xmlns="" val="2976226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Storia e la storia…</a:t>
            </a:r>
          </a:p>
        </p:txBody>
      </p:sp>
      <p:pic>
        <p:nvPicPr>
          <p:cNvPr id="3074" name="Picture 2" descr="C:\Users\hp\OneDrive\Desktop\personale\foto scritti miei e foderine libri\foto\Anni '30 San Cataldo.jp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rot="20526504">
            <a:off x="6968630" y="1601500"/>
            <a:ext cx="1709928" cy="2276856"/>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hp\OneDrive\Desktop\personale\foto scritti miei e foderine libri\foto\Sosta sotto il Faro di San Catald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267164">
            <a:off x="7210152" y="4030741"/>
            <a:ext cx="1584176" cy="2346155"/>
          </a:xfrm>
          <a:prstGeom prst="rect">
            <a:avLst/>
          </a:prstGeom>
          <a:noFill/>
          <a:extLst>
            <a:ext uri="{909E8E84-426E-40DD-AFC4-6F175D3DCCD1}">
              <a14:hiddenFill xmlns:a14="http://schemas.microsoft.com/office/drawing/2010/main" xmlns="">
                <a:solidFill>
                  <a:srgbClr val="FFFFFF"/>
                </a:solidFill>
              </a14:hiddenFill>
            </a:ext>
          </a:extLst>
        </p:spPr>
      </p:pic>
      <p:pic>
        <p:nvPicPr>
          <p:cNvPr id="3077" name="Picture 5" descr="C:\Users\hp\OneDrive\Desktop\personale\foto scritti miei e foderine libri\foto\Lido Turrisi e ...le ballerin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79504" y="4869160"/>
            <a:ext cx="2592288" cy="1724090"/>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C:\Users\hp\OneDrive\Desktop\personale\foto scritti miei e foderine libri\foto\Raucci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42173" y="4217683"/>
            <a:ext cx="1307146" cy="2651113"/>
          </a:xfrm>
          <a:prstGeom prst="rect">
            <a:avLst/>
          </a:prstGeom>
          <a:noFill/>
          <a:extLst>
            <a:ext uri="{909E8E84-426E-40DD-AFC4-6F175D3DCCD1}">
              <a14:hiddenFill xmlns:a14="http://schemas.microsoft.com/office/drawing/2010/main" xmlns="">
                <a:solidFill>
                  <a:srgbClr val="FFFFFF"/>
                </a:solidFill>
              </a14:hiddenFill>
            </a:ext>
          </a:extLst>
        </p:spPr>
      </p:pic>
      <p:pic>
        <p:nvPicPr>
          <p:cNvPr id="3079" name="Picture 7" descr="C:\Users\hp\OneDrive\Desktop\personale\foto scritti miei e foderine libri\foto scelte\DSC_7406_1700_a.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909147">
            <a:off x="4185792" y="3170380"/>
            <a:ext cx="2977007" cy="1987408"/>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C:\Users\hp\OneDrive\Desktop\personale\foto scritti miei e foderine libri\foto scelte\san-cataldo-faro.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491880" y="1389458"/>
            <a:ext cx="3227472" cy="1762696"/>
          </a:xfrm>
          <a:prstGeom prst="rect">
            <a:avLst/>
          </a:prstGeom>
          <a:noFill/>
          <a:extLst>
            <a:ext uri="{909E8E84-426E-40DD-AFC4-6F175D3DCCD1}">
              <a14:hiddenFill xmlns:a14="http://schemas.microsoft.com/office/drawing/2010/main" xmlns="">
                <a:solidFill>
                  <a:srgbClr val="FFFFFF"/>
                </a:solidFill>
              </a14:hiddenFill>
            </a:ext>
          </a:extLst>
        </p:spPr>
      </p:pic>
      <p:pic>
        <p:nvPicPr>
          <p:cNvPr id="3081" name="Picture 9"/>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94173" y="1523093"/>
            <a:ext cx="3048000" cy="149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rot="20760158">
            <a:off x="294173" y="3284984"/>
            <a:ext cx="3028950" cy="151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rot="670735">
            <a:off x="971600" y="4840427"/>
            <a:ext cx="2619375" cy="174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51287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it-IT" dirty="0" smtClean="0"/>
              <a:t>Inaugurazione</a:t>
            </a:r>
            <a:endParaRPr lang="it-IT"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539552" y="1484784"/>
            <a:ext cx="3197985"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asellaDiTesto 2"/>
          <p:cNvSpPr txBox="1"/>
          <p:nvPr/>
        </p:nvSpPr>
        <p:spPr>
          <a:xfrm>
            <a:off x="3995936" y="1484784"/>
            <a:ext cx="5040560" cy="3139321"/>
          </a:xfrm>
          <a:prstGeom prst="rect">
            <a:avLst/>
          </a:prstGeom>
          <a:noFill/>
        </p:spPr>
        <p:txBody>
          <a:bodyPr wrap="square" rtlCol="0">
            <a:spAutoFit/>
          </a:bodyPr>
          <a:lstStyle/>
          <a:p>
            <a:r>
              <a:rPr lang="it-IT" dirty="0" smtClean="0"/>
              <a:t>A Natale 2021, con il patrocinio di Regione Puglia, Comune di Lecce ed ARCA SUD, la Galleria di Piazza Mazzini, a Lecce, ospita… il mare!</a:t>
            </a:r>
          </a:p>
          <a:p>
            <a:r>
              <a:rPr lang="it-IT" dirty="0" smtClean="0"/>
              <a:t>Vengono istallati i 15 </a:t>
            </a:r>
            <a:r>
              <a:rPr lang="it-IT" dirty="0" err="1" smtClean="0"/>
              <a:t>roll</a:t>
            </a:r>
            <a:r>
              <a:rPr lang="it-IT" dirty="0" smtClean="0"/>
              <a:t> up artistici, i due </a:t>
            </a:r>
            <a:r>
              <a:rPr lang="it-IT" dirty="0" err="1" smtClean="0"/>
              <a:t>roll</a:t>
            </a:r>
            <a:r>
              <a:rPr lang="it-IT" dirty="0" smtClean="0"/>
              <a:t> up di Pro Loco Lecce, sulla storia del Porto Adriano, il </a:t>
            </a:r>
            <a:r>
              <a:rPr lang="it-IT" dirty="0" err="1" smtClean="0"/>
              <a:t>roll</a:t>
            </a:r>
            <a:r>
              <a:rPr lang="it-IT" dirty="0" smtClean="0"/>
              <a:t> up di illustrazione del progetto e un </a:t>
            </a:r>
            <a:r>
              <a:rPr lang="it-IT" dirty="0" err="1" smtClean="0"/>
              <a:t>roll</a:t>
            </a:r>
            <a:r>
              <a:rPr lang="it-IT" dirty="0" smtClean="0"/>
              <a:t> up sul </a:t>
            </a:r>
            <a:r>
              <a:rPr lang="it-IT" i="1" dirty="0" smtClean="0"/>
              <a:t>Progetto Delfino per la balneazione disabili con sedia job</a:t>
            </a:r>
            <a:r>
              <a:rPr lang="it-IT" dirty="0" smtClean="0"/>
              <a:t>, progetto portato avanti dal 2010 da Pro Loco Lecce. </a:t>
            </a:r>
            <a:r>
              <a:rPr lang="it-IT" dirty="0"/>
              <a:t> </a:t>
            </a:r>
            <a:r>
              <a:rPr lang="it-IT" dirty="0" smtClean="0"/>
              <a:t>L’up multimediale delizia i passanti che sfogliano l’archivio dei ricordi con un gesto della mano.</a:t>
            </a:r>
            <a:endParaRPr lang="it-IT"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08663" y="4352925"/>
            <a:ext cx="3335337" cy="2505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78331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07260" y="404664"/>
            <a:ext cx="6836740" cy="1012974"/>
          </a:xfrm>
          <a:solidFill>
            <a:schemeClr val="accent1">
              <a:lumMod val="60000"/>
              <a:lumOff val="40000"/>
            </a:schemeClr>
          </a:solidFill>
          <a:ln>
            <a:solidFill>
              <a:schemeClr val="accent1"/>
            </a:solidFill>
          </a:ln>
        </p:spPr>
        <p:txBody>
          <a:bodyPr>
            <a:normAutofit/>
          </a:bodyPr>
          <a:lstStyle/>
          <a:p>
            <a:r>
              <a:rPr lang="it-IT" sz="3600" i="1" dirty="0" smtClean="0"/>
              <a:t>Marine un autoritratto continua…</a:t>
            </a:r>
            <a:endParaRPr lang="it-IT" sz="3600" i="1" dirty="0"/>
          </a:p>
        </p:txBody>
      </p:sp>
      <p:sp>
        <p:nvSpPr>
          <p:cNvPr id="3" name="Segnaposto contenuto 2"/>
          <p:cNvSpPr>
            <a:spLocks noGrp="1"/>
          </p:cNvSpPr>
          <p:nvPr>
            <p:ph idx="1"/>
          </p:nvPr>
        </p:nvSpPr>
        <p:spPr>
          <a:xfrm>
            <a:off x="251520" y="2204864"/>
            <a:ext cx="4248472" cy="4545419"/>
          </a:xfrm>
        </p:spPr>
        <p:txBody>
          <a:bodyPr>
            <a:normAutofit fontScale="70000" lnSpcReduction="20000"/>
          </a:bodyPr>
          <a:lstStyle/>
          <a:p>
            <a:endParaRPr lang="it-IT" sz="3600" dirty="0">
              <a:solidFill>
                <a:srgbClr val="000000"/>
              </a:solidFill>
            </a:endParaRPr>
          </a:p>
          <a:p>
            <a:pPr marL="0" indent="0">
              <a:buNone/>
            </a:pPr>
            <a:r>
              <a:rPr lang="it-IT" sz="3600" dirty="0" smtClean="0">
                <a:solidFill>
                  <a:srgbClr val="000000"/>
                </a:solidFill>
              </a:rPr>
              <a:t>Grazie al Festival della Public </a:t>
            </a:r>
            <a:r>
              <a:rPr lang="it-IT" sz="3600" dirty="0" err="1" smtClean="0">
                <a:solidFill>
                  <a:srgbClr val="000000"/>
                </a:solidFill>
              </a:rPr>
              <a:t>History</a:t>
            </a:r>
            <a:r>
              <a:rPr lang="it-IT" sz="3600" dirty="0" smtClean="0">
                <a:solidFill>
                  <a:srgbClr val="000000"/>
                </a:solidFill>
              </a:rPr>
              <a:t>, </a:t>
            </a:r>
            <a:r>
              <a:rPr lang="it-IT" dirty="0" smtClean="0">
                <a:solidFill>
                  <a:srgbClr val="000000"/>
                </a:solidFill>
              </a:rPr>
              <a:t>Pro </a:t>
            </a:r>
            <a:r>
              <a:rPr lang="it-IT" dirty="0">
                <a:solidFill>
                  <a:srgbClr val="000000"/>
                </a:solidFill>
              </a:rPr>
              <a:t>Loco Lecce </a:t>
            </a:r>
            <a:r>
              <a:rPr lang="it-IT" dirty="0" smtClean="0">
                <a:solidFill>
                  <a:srgbClr val="000000"/>
                </a:solidFill>
              </a:rPr>
              <a:t>ha potuto riproporre il progetto alla marina di Frigole che, attraverso il 4° Circolo, accoglierà </a:t>
            </a:r>
            <a:r>
              <a:rPr lang="it-IT" dirty="0">
                <a:solidFill>
                  <a:srgbClr val="000000"/>
                </a:solidFill>
              </a:rPr>
              <a:t>la </a:t>
            </a:r>
            <a:r>
              <a:rPr lang="it-IT" dirty="0" smtClean="0">
                <a:solidFill>
                  <a:srgbClr val="000000"/>
                </a:solidFill>
              </a:rPr>
              <a:t>mostra ( con inaugurazione il 29 Novembre 2022) e diffonderà il culto </a:t>
            </a:r>
            <a:r>
              <a:rPr lang="it-IT" dirty="0">
                <a:solidFill>
                  <a:srgbClr val="000000"/>
                </a:solidFill>
              </a:rPr>
              <a:t>della “memoria</a:t>
            </a:r>
            <a:r>
              <a:rPr lang="it-IT" dirty="0" smtClean="0">
                <a:solidFill>
                  <a:srgbClr val="000000"/>
                </a:solidFill>
              </a:rPr>
              <a:t>”, rinnovando, con un laboratorio </a:t>
            </a:r>
            <a:r>
              <a:rPr lang="it-IT" smtClean="0">
                <a:solidFill>
                  <a:srgbClr val="000000"/>
                </a:solidFill>
              </a:rPr>
              <a:t>coadiuvato da </a:t>
            </a:r>
            <a:r>
              <a:rPr lang="it-IT" dirty="0" smtClean="0">
                <a:solidFill>
                  <a:srgbClr val="000000"/>
                </a:solidFill>
              </a:rPr>
              <a:t>esperti Pro Loco Lecce,  la ricerca sul territorio come momento </a:t>
            </a:r>
            <a:r>
              <a:rPr lang="it-IT" dirty="0">
                <a:solidFill>
                  <a:srgbClr val="000000"/>
                </a:solidFill>
              </a:rPr>
              <a:t>privilegiato di promozione della cultura immateriale legata al </a:t>
            </a:r>
            <a:r>
              <a:rPr lang="it-IT" dirty="0" smtClean="0">
                <a:solidFill>
                  <a:srgbClr val="000000"/>
                </a:solidFill>
              </a:rPr>
              <a:t>mare</a:t>
            </a:r>
            <a:endParaRPr lang="it-IT"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1553" y="188640"/>
            <a:ext cx="1945707" cy="2016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C:\Users\hp\OneDrive\Desktop\PUBLIC HISTORY\IMG-20221104-WA003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032" y="1484784"/>
            <a:ext cx="3677562" cy="49034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53952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99"/>
          </a:solidFill>
          <a:effectLst>
            <a:glow rad="228600">
              <a:schemeClr val="accent1">
                <a:satMod val="175000"/>
                <a:alpha val="40000"/>
              </a:schemeClr>
            </a:glow>
          </a:effectLst>
        </p:spPr>
        <p:txBody>
          <a:bodyPr>
            <a:normAutofit/>
          </a:bodyPr>
          <a:lstStyle/>
          <a:p>
            <a:r>
              <a:rPr lang="it-IT" sz="2800" i="1" dirty="0" smtClean="0"/>
              <a:t>Premessa: fare «pro loco» è fare «public </a:t>
            </a:r>
            <a:r>
              <a:rPr lang="it-IT" sz="2800" i="1" dirty="0" err="1" smtClean="0"/>
              <a:t>history</a:t>
            </a:r>
            <a:r>
              <a:rPr lang="it-IT" sz="2800" i="1" dirty="0" smtClean="0"/>
              <a:t>»</a:t>
            </a:r>
            <a:endParaRPr lang="it-IT" sz="2800" i="1" dirty="0"/>
          </a:p>
        </p:txBody>
      </p:sp>
      <p:sp>
        <p:nvSpPr>
          <p:cNvPr id="3" name="Segnaposto contenuto 2"/>
          <p:cNvSpPr>
            <a:spLocks noGrp="1"/>
          </p:cNvSpPr>
          <p:nvPr>
            <p:ph idx="1"/>
          </p:nvPr>
        </p:nvSpPr>
        <p:spPr>
          <a:xfrm>
            <a:off x="500034" y="1428736"/>
            <a:ext cx="6143668" cy="5429264"/>
          </a:xfrm>
        </p:spPr>
        <p:txBody>
          <a:bodyPr>
            <a:noAutofit/>
          </a:bodyPr>
          <a:lstStyle/>
          <a:p>
            <a:pPr marL="0" indent="0">
              <a:buNone/>
            </a:pPr>
            <a:r>
              <a:rPr lang="it-IT" sz="1600" b="1" dirty="0" smtClean="0">
                <a:latin typeface="Adobe Devanagari" pitchFamily="18" charset="0"/>
                <a:cs typeface="Adobe Devanagari" pitchFamily="18" charset="0"/>
              </a:rPr>
              <a:t>Nel lontano 1987, pubblicavo insieme ad Ornella </a:t>
            </a:r>
            <a:r>
              <a:rPr lang="it-IT" sz="1600" b="1" dirty="0" err="1" smtClean="0">
                <a:latin typeface="Adobe Devanagari" pitchFamily="18" charset="0"/>
                <a:cs typeface="Adobe Devanagari" pitchFamily="18" charset="0"/>
              </a:rPr>
              <a:t>Garrisi</a:t>
            </a:r>
            <a:r>
              <a:rPr lang="it-IT" sz="1600" b="1" dirty="0" smtClean="0">
                <a:latin typeface="Adobe Devanagari" pitchFamily="18" charset="0"/>
                <a:cs typeface="Adobe Devanagari" pitchFamily="18" charset="0"/>
              </a:rPr>
              <a:t> un modello di ricerca territoriale dal titolo: «La ricerca sul territorio: un itinerario a stella» in cui la nostra idea formativa di ricerca </a:t>
            </a:r>
            <a:r>
              <a:rPr lang="it-IT" sz="1600" b="1" i="1" dirty="0" smtClean="0">
                <a:latin typeface="Adobe Devanagari" pitchFamily="18" charset="0"/>
                <a:cs typeface="Adobe Devanagari" pitchFamily="18" charset="0"/>
              </a:rPr>
              <a:t>sistemica</a:t>
            </a:r>
            <a:r>
              <a:rPr lang="it-IT" sz="1600" b="1" dirty="0" smtClean="0">
                <a:latin typeface="Adobe Devanagari" pitchFamily="18" charset="0"/>
                <a:cs typeface="Adobe Devanagari" pitchFamily="18" charset="0"/>
              </a:rPr>
              <a:t> territoriale e la sua applicazione didattica sul territorio di Melissano, svolta con le classi prima e terza della SMS di Melissano, dimostravano come ogni disciplina possa divenire </a:t>
            </a:r>
            <a:r>
              <a:rPr lang="it-IT" sz="1600" b="1" i="1" dirty="0" smtClean="0">
                <a:latin typeface="Adobe Devanagari" pitchFamily="18" charset="0"/>
                <a:cs typeface="Adobe Devanagari" pitchFamily="18" charset="0"/>
              </a:rPr>
              <a:t>chiave di lettura del vissuto e della storia di ciascuno, alla luce della Storia di tutti</a:t>
            </a:r>
            <a:r>
              <a:rPr lang="it-IT" sz="1600" b="1" dirty="0" smtClean="0">
                <a:latin typeface="Adobe Devanagari" pitchFamily="18" charset="0"/>
                <a:cs typeface="Adobe Devanagari" pitchFamily="18" charset="0"/>
              </a:rPr>
              <a:t>.</a:t>
            </a:r>
          </a:p>
          <a:p>
            <a:pPr marL="0" indent="0">
              <a:buNone/>
            </a:pPr>
            <a:r>
              <a:rPr lang="it-IT" sz="1600" b="1" dirty="0" smtClean="0">
                <a:latin typeface="Adobe Devanagari" pitchFamily="18" charset="0"/>
                <a:cs typeface="Adobe Devanagari" pitchFamily="18" charset="0"/>
              </a:rPr>
              <a:t>L’itinerario divenne parte integrante degli Atti di un importante congresso geografico svoltosi a Taormina dove partecipammo per l’Università di Lecce con la cattedra di Geografia del prof. Novembre.</a:t>
            </a:r>
          </a:p>
          <a:p>
            <a:pPr marL="0" indent="0">
              <a:buNone/>
            </a:pPr>
            <a:r>
              <a:rPr lang="it-IT" sz="1600" b="1" dirty="0" smtClean="0">
                <a:latin typeface="Adobe Devanagari" pitchFamily="18" charset="0"/>
                <a:cs typeface="Adobe Devanagari" pitchFamily="18" charset="0"/>
              </a:rPr>
              <a:t>Già da allora, la </a:t>
            </a:r>
            <a:r>
              <a:rPr lang="it-IT" sz="1600" b="1" i="1" dirty="0" smtClean="0">
                <a:latin typeface="Adobe Devanagari" pitchFamily="18" charset="0"/>
                <a:cs typeface="Adobe Devanagari" pitchFamily="18" charset="0"/>
              </a:rPr>
              <a:t>public </a:t>
            </a:r>
            <a:r>
              <a:rPr lang="it-IT" sz="1600" b="1" i="1" dirty="0" err="1" smtClean="0">
                <a:latin typeface="Adobe Devanagari" pitchFamily="18" charset="0"/>
                <a:cs typeface="Adobe Devanagari" pitchFamily="18" charset="0"/>
              </a:rPr>
              <a:t>history</a:t>
            </a:r>
            <a:r>
              <a:rPr lang="it-IT" sz="1600" b="1" i="1" dirty="0" smtClean="0">
                <a:latin typeface="Adobe Devanagari" pitchFamily="18" charset="0"/>
                <a:cs typeface="Adobe Devanagari" pitchFamily="18" charset="0"/>
              </a:rPr>
              <a:t> </a:t>
            </a:r>
            <a:r>
              <a:rPr lang="it-IT" sz="1600" b="1" dirty="0" smtClean="0">
                <a:latin typeface="Adobe Devanagari" pitchFamily="18" charset="0"/>
                <a:cs typeface="Adobe Devanagari" pitchFamily="18" charset="0"/>
              </a:rPr>
              <a:t>era alla base di qualsiasi fondata e produttiva attività didattica che si svolgesse sul territorio </a:t>
            </a:r>
            <a:r>
              <a:rPr lang="it-IT" sz="1600" b="1" i="1" dirty="0" smtClean="0">
                <a:latin typeface="Adobe Devanagari" pitchFamily="18" charset="0"/>
                <a:cs typeface="Adobe Devanagari" pitchFamily="18" charset="0"/>
              </a:rPr>
              <a:t>partendo dal noto e dal vissuto </a:t>
            </a:r>
            <a:r>
              <a:rPr lang="it-IT" sz="1600" b="1" dirty="0" smtClean="0">
                <a:latin typeface="Adobe Devanagari" pitchFamily="18" charset="0"/>
                <a:cs typeface="Adobe Devanagari" pitchFamily="18" charset="0"/>
              </a:rPr>
              <a:t>dei soggetti partecipi, resi consapevoli di essere parte </a:t>
            </a:r>
            <a:r>
              <a:rPr lang="it-IT" sz="1600" b="1" dirty="0">
                <a:latin typeface="Adobe Devanagari" pitchFamily="18" charset="0"/>
                <a:cs typeface="Adobe Devanagari" pitchFamily="18" charset="0"/>
              </a:rPr>
              <a:t>integrante del tessuto sociale </a:t>
            </a:r>
            <a:r>
              <a:rPr lang="it-IT" sz="1600" b="1" dirty="0" smtClean="0">
                <a:latin typeface="Adobe Devanagari" pitchFamily="18" charset="0"/>
                <a:cs typeface="Adobe Devanagari" pitchFamily="18" charset="0"/>
              </a:rPr>
              <a:t>di quel territorio e dunque della Storia in quel territorio iscritta. Nel 2008, a Lecce,  fondavo la prima ed unica pro loco cittadina e dieci anni dopo, siglavo con il CESRAM il primo «patto» per celebrare il Festival della Public </a:t>
            </a:r>
            <a:r>
              <a:rPr lang="it-IT" sz="1600" b="1" dirty="0" err="1" smtClean="0">
                <a:latin typeface="Adobe Devanagari" pitchFamily="18" charset="0"/>
                <a:cs typeface="Adobe Devanagari" pitchFamily="18" charset="0"/>
              </a:rPr>
              <a:t>History</a:t>
            </a:r>
            <a:r>
              <a:rPr lang="it-IT" sz="1600" b="1" dirty="0" smtClean="0">
                <a:latin typeface="Adobe Devanagari" pitchFamily="18" charset="0"/>
                <a:cs typeface="Adobe Devanagari" pitchFamily="18" charset="0"/>
              </a:rPr>
              <a:t> alla sua prima edizione.</a:t>
            </a:r>
            <a:endParaRPr lang="it-IT" sz="1600" b="1" dirty="0">
              <a:latin typeface="Adobe Devanagari" pitchFamily="18" charset="0"/>
              <a:cs typeface="Adobe Devanagari"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572264" y="2071678"/>
            <a:ext cx="2571736" cy="2952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64291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347864" y="188640"/>
            <a:ext cx="4752528" cy="792088"/>
          </a:xfrm>
        </p:spPr>
        <p:txBody>
          <a:bodyPr>
            <a:normAutofit fontScale="90000"/>
          </a:bodyPr>
          <a:lstStyle/>
          <a:p>
            <a:r>
              <a:rPr lang="it-IT" sz="3600" dirty="0" smtClean="0"/>
              <a:t/>
            </a:r>
            <a:br>
              <a:rPr lang="it-IT" sz="3600" dirty="0" smtClean="0"/>
            </a:br>
            <a:r>
              <a:rPr lang="it-IT" sz="1300" dirty="0" smtClean="0"/>
              <a:t>La Regione </a:t>
            </a:r>
            <a:r>
              <a:rPr lang="it-IT" sz="1300" dirty="0"/>
              <a:t>Puglia, Sezione </a:t>
            </a:r>
            <a:r>
              <a:rPr lang="it-IT" sz="1300" dirty="0" smtClean="0"/>
              <a:t>Turismo</a:t>
            </a:r>
            <a:r>
              <a:rPr lang="it-IT" sz="1300" dirty="0"/>
              <a:t>, pubblica </a:t>
            </a:r>
            <a:r>
              <a:rPr lang="it-IT" sz="1300" dirty="0" smtClean="0"/>
              <a:t>regolare  </a:t>
            </a:r>
            <a:r>
              <a:rPr lang="it-IT" sz="1300" dirty="0"/>
              <a:t>bando destinato</a:t>
            </a:r>
            <a:br>
              <a:rPr lang="it-IT" sz="1300" dirty="0"/>
            </a:br>
            <a:r>
              <a:rPr lang="it-IT" sz="1300" dirty="0"/>
              <a:t>alle associazioni turistiche PRO LOCO iscritte all’ALBO </a:t>
            </a:r>
            <a:r>
              <a:rPr lang="it-IT" dirty="0"/>
              <a:t/>
            </a:r>
            <a:br>
              <a:rPr lang="it-IT" dirty="0"/>
            </a:br>
            <a:endParaRPr lang="it-I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2" y="404664"/>
            <a:ext cx="2376264" cy="20289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552" y="3068960"/>
            <a:ext cx="3213100" cy="3213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3923929" y="1628801"/>
            <a:ext cx="5040560" cy="3970318"/>
          </a:xfrm>
          <a:prstGeom prst="rect">
            <a:avLst/>
          </a:prstGeom>
          <a:solidFill>
            <a:schemeClr val="accent5">
              <a:lumMod val="60000"/>
              <a:lumOff val="40000"/>
            </a:schemeClr>
          </a:solidFill>
          <a:ln>
            <a:solidFill>
              <a:srgbClr val="C00000"/>
            </a:solidFill>
          </a:ln>
        </p:spPr>
        <p:txBody>
          <a:bodyPr wrap="square" rtlCol="0">
            <a:spAutoFit/>
          </a:bodyPr>
          <a:lstStyle/>
          <a:p>
            <a:r>
              <a:rPr lang="it-IT" dirty="0"/>
              <a:t>N.   155 de l   </a:t>
            </a:r>
            <a:r>
              <a:rPr lang="it-IT" dirty="0" smtClean="0"/>
              <a:t>07/10/2021 del </a:t>
            </a:r>
            <a:r>
              <a:rPr lang="it-IT" dirty="0"/>
              <a:t>Registro delle Determinazioni</a:t>
            </a:r>
          </a:p>
          <a:p>
            <a:r>
              <a:rPr lang="it-IT" dirty="0"/>
              <a:t>Codice </a:t>
            </a:r>
            <a:r>
              <a:rPr lang="it-IT" dirty="0" smtClean="0"/>
              <a:t>CIFRA:056 </a:t>
            </a:r>
            <a:r>
              <a:rPr lang="it-IT" dirty="0"/>
              <a:t>/DIR/20 21 /00 155</a:t>
            </a:r>
          </a:p>
          <a:p>
            <a:r>
              <a:rPr lang="it-IT" dirty="0"/>
              <a:t>Oggetto:  CUP B39J21013290002</a:t>
            </a:r>
            <a:r>
              <a:rPr lang="it-IT" dirty="0" smtClean="0"/>
              <a:t>.</a:t>
            </a:r>
          </a:p>
          <a:p>
            <a:r>
              <a:rPr lang="it-IT" dirty="0" smtClean="0"/>
              <a:t>Avviso </a:t>
            </a:r>
            <a:r>
              <a:rPr lang="it-IT" dirty="0"/>
              <a:t>2021 per la erogazione di contributi </a:t>
            </a:r>
            <a:r>
              <a:rPr lang="it-IT" dirty="0" smtClean="0"/>
              <a:t>alle</a:t>
            </a:r>
          </a:p>
          <a:p>
            <a:r>
              <a:rPr lang="it-IT" dirty="0" smtClean="0"/>
              <a:t> </a:t>
            </a:r>
            <a:r>
              <a:rPr lang="it-IT" dirty="0"/>
              <a:t>associazioni </a:t>
            </a:r>
            <a:r>
              <a:rPr lang="it-IT" dirty="0" smtClean="0"/>
              <a:t>turistiche </a:t>
            </a:r>
            <a:r>
              <a:rPr lang="it-IT" dirty="0"/>
              <a:t>pro loco</a:t>
            </a:r>
            <a:r>
              <a:rPr lang="it-IT" dirty="0" smtClean="0"/>
              <a:t>.</a:t>
            </a:r>
          </a:p>
          <a:p>
            <a:r>
              <a:rPr lang="it-IT" dirty="0" smtClean="0"/>
              <a:t>Legge Regionale  </a:t>
            </a:r>
            <a:r>
              <a:rPr lang="it-IT" dirty="0"/>
              <a:t>11  giugno  2018,  n.  </a:t>
            </a:r>
            <a:r>
              <a:rPr lang="it-IT" dirty="0" smtClean="0"/>
              <a:t>25, </a:t>
            </a:r>
          </a:p>
          <a:p>
            <a:r>
              <a:rPr lang="it-IT" dirty="0" smtClean="0"/>
              <a:t> </a:t>
            </a:r>
            <a:r>
              <a:rPr lang="it-IT" dirty="0"/>
              <a:t>DGR  n.  1067  del 	9  luglio  2020 </a:t>
            </a:r>
            <a:r>
              <a:rPr lang="it-IT" dirty="0" smtClean="0"/>
              <a:t>,</a:t>
            </a:r>
          </a:p>
          <a:p>
            <a:r>
              <a:rPr lang="it-IT" dirty="0" smtClean="0"/>
              <a:t> </a:t>
            </a:r>
            <a:r>
              <a:rPr lang="it-IT" dirty="0"/>
              <a:t>D.D.  n.  122  del  20  agosto  </a:t>
            </a:r>
            <a:r>
              <a:rPr lang="it-IT" dirty="0" smtClean="0"/>
              <a:t>2021. </a:t>
            </a:r>
          </a:p>
          <a:p>
            <a:r>
              <a:rPr lang="it-IT" dirty="0" smtClean="0"/>
              <a:t> </a:t>
            </a:r>
            <a:r>
              <a:rPr lang="it-IT" dirty="0"/>
              <a:t>Esiti  attività  di </a:t>
            </a:r>
            <a:r>
              <a:rPr lang="it-IT" dirty="0" smtClean="0"/>
              <a:t>valutazione  </a:t>
            </a:r>
            <a:r>
              <a:rPr lang="it-IT" dirty="0"/>
              <a:t>della  Commissione. </a:t>
            </a:r>
            <a:endParaRPr lang="it-IT" dirty="0" smtClean="0"/>
          </a:p>
          <a:p>
            <a:r>
              <a:rPr lang="it-IT" b="1" dirty="0" smtClean="0"/>
              <a:t>Approvazione</a:t>
            </a:r>
            <a:r>
              <a:rPr lang="it-IT" b="1" dirty="0" smtClean="0">
                <a:solidFill>
                  <a:schemeClr val="accent5">
                    <a:lumMod val="60000"/>
                    <a:lumOff val="40000"/>
                  </a:schemeClr>
                </a:solidFill>
              </a:rPr>
              <a:t> </a:t>
            </a:r>
            <a:r>
              <a:rPr lang="it-IT" dirty="0" smtClean="0"/>
              <a:t>… proposta  progettuale </a:t>
            </a:r>
          </a:p>
          <a:p>
            <a:r>
              <a:rPr lang="it-IT" dirty="0" smtClean="0"/>
              <a:t>presentata  da  Pro  loco Lecce ( capofila)</a:t>
            </a:r>
          </a:p>
          <a:p>
            <a:r>
              <a:rPr lang="it-IT" dirty="0" smtClean="0"/>
              <a:t> </a:t>
            </a:r>
            <a:r>
              <a:rPr lang="it-IT" dirty="0"/>
              <a:t>La  </a:t>
            </a:r>
            <a:r>
              <a:rPr lang="it-IT" dirty="0" smtClean="0"/>
              <a:t>Rotonda San Cataldo– </a:t>
            </a:r>
            <a:r>
              <a:rPr lang="it-IT" dirty="0"/>
              <a:t>Torre </a:t>
            </a:r>
            <a:r>
              <a:rPr lang="it-IT" dirty="0" err="1"/>
              <a:t>Chianca</a:t>
            </a:r>
            <a:r>
              <a:rPr lang="it-IT" dirty="0"/>
              <a:t> Case </a:t>
            </a:r>
            <a:r>
              <a:rPr lang="it-IT" dirty="0" err="1"/>
              <a:t>Simini</a:t>
            </a:r>
            <a:r>
              <a:rPr lang="it-IT" dirty="0"/>
              <a:t> </a:t>
            </a:r>
            <a:endParaRPr lang="it-IT" dirty="0" smtClean="0"/>
          </a:p>
          <a:p>
            <a:r>
              <a:rPr lang="it-IT" dirty="0" smtClean="0"/>
              <a:t>– </a:t>
            </a:r>
            <a:r>
              <a:rPr lang="it-IT" dirty="0" err="1" smtClean="0"/>
              <a:t>Spiaggiabella</a:t>
            </a:r>
            <a:r>
              <a:rPr lang="it-IT" dirty="0" smtClean="0"/>
              <a:t>.</a:t>
            </a:r>
            <a:endParaRPr lang="it-IT" dirty="0"/>
          </a:p>
        </p:txBody>
      </p:sp>
    </p:spTree>
    <p:extLst>
      <p:ext uri="{BB962C8B-B14F-4D97-AF65-F5344CB8AC3E}">
        <p14:creationId xmlns:p14="http://schemas.microsoft.com/office/powerpoint/2010/main" xmlns="" val="118303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dirty="0" smtClean="0"/>
              <a:t>Finalità</a:t>
            </a:r>
            <a:endParaRPr lang="it-IT" b="1" i="1" dirty="0"/>
          </a:p>
        </p:txBody>
      </p:sp>
      <p:sp>
        <p:nvSpPr>
          <p:cNvPr id="3" name="Segnaposto contenuto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pPr marL="0" indent="0">
              <a:buNone/>
            </a:pPr>
            <a:endParaRPr lang="it-IT" dirty="0" smtClean="0"/>
          </a:p>
          <a:p>
            <a:pPr marL="0" indent="0">
              <a:buNone/>
            </a:pPr>
            <a:r>
              <a:rPr lang="it-IT" dirty="0" smtClean="0"/>
              <a:t>Offrire </a:t>
            </a:r>
            <a:r>
              <a:rPr lang="it-IT" dirty="0"/>
              <a:t>un racconto delicato, appassionante e innovativo sulle marine </a:t>
            </a:r>
            <a:r>
              <a:rPr lang="it-IT" dirty="0" smtClean="0"/>
              <a:t>leccesi che possa riaccendere nei più giovani e nei visitatori l’interesse per località marittime vicine a Lecce, ricche di storia e bellezza, da valorizzare anche ai fini della destagionalizzazione del turismo.</a:t>
            </a:r>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28184" y="15734"/>
            <a:ext cx="2466975" cy="1847850"/>
          </a:xfrm>
          <a:prstGeom prst="rect">
            <a:avLst/>
          </a:prstGeom>
          <a:ln/>
        </p:spPr>
        <p:style>
          <a:lnRef idx="1">
            <a:schemeClr val="accent5"/>
          </a:lnRef>
          <a:fillRef idx="2">
            <a:schemeClr val="accent5"/>
          </a:fillRef>
          <a:effectRef idx="1">
            <a:schemeClr val="accent5"/>
          </a:effectRef>
          <a:fontRef idx="minor">
            <a:schemeClr val="dk1"/>
          </a:fontRef>
        </p:style>
      </p:pic>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7544" y="42290"/>
            <a:ext cx="2619375" cy="174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1945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a:t>
            </a:r>
            <a:r>
              <a:rPr lang="it-IT" dirty="0" smtClean="0"/>
              <a:t>LOGO: </a:t>
            </a:r>
            <a:r>
              <a:rPr lang="it-IT" dirty="0"/>
              <a:t>Mnemosine</a:t>
            </a:r>
          </a:p>
        </p:txBody>
      </p:sp>
      <p:sp>
        <p:nvSpPr>
          <p:cNvPr id="3" name="Segnaposto contenuto 2"/>
          <p:cNvSpPr>
            <a:spLocks noGrp="1"/>
          </p:cNvSpPr>
          <p:nvPr>
            <p:ph idx="1"/>
          </p:nvPr>
        </p:nvSpPr>
        <p:spPr>
          <a:xfrm>
            <a:off x="3851920" y="1484784"/>
            <a:ext cx="4834880" cy="4641379"/>
          </a:xfrm>
        </p:spPr>
        <p:txBody>
          <a:bodyPr>
            <a:normAutofit/>
          </a:bodyPr>
          <a:lstStyle/>
          <a:p>
            <a:pPr marL="0" indent="0">
              <a:buNone/>
            </a:pPr>
            <a:r>
              <a:rPr lang="it-IT" dirty="0" smtClean="0"/>
              <a:t>La costruzione del logo è frutto di ricerca storica e </a:t>
            </a:r>
            <a:r>
              <a:rPr lang="it-IT" dirty="0"/>
              <a:t>di </a:t>
            </a:r>
            <a:r>
              <a:rPr lang="it-IT" dirty="0" smtClean="0"/>
              <a:t>tecnica grafica: </a:t>
            </a:r>
            <a:r>
              <a:rPr lang="it-IT" dirty="0" err="1" smtClean="0"/>
              <a:t>Μνημοσύνη</a:t>
            </a:r>
            <a:r>
              <a:rPr lang="it-IT" dirty="0"/>
              <a:t>, </a:t>
            </a:r>
            <a:r>
              <a:rPr lang="it-IT" dirty="0" smtClean="0"/>
              <a:t>figlia </a:t>
            </a:r>
            <a:r>
              <a:rPr lang="it-IT" dirty="0"/>
              <a:t>di Urano (il cielo) e di Gea (la </a:t>
            </a:r>
            <a:r>
              <a:rPr lang="it-IT" dirty="0" smtClean="0"/>
              <a:t>terra) è la </a:t>
            </a:r>
            <a:r>
              <a:rPr lang="it-IT" dirty="0"/>
              <a:t>personificazione della memoria </a:t>
            </a:r>
            <a:r>
              <a:rPr lang="it-IT" dirty="0" smtClean="0"/>
              <a:t>e del potere </a:t>
            </a:r>
            <a:r>
              <a:rPr lang="it-IT" dirty="0"/>
              <a:t>di </a:t>
            </a:r>
            <a:r>
              <a:rPr lang="it-IT" dirty="0" smtClean="0"/>
              <a:t>ricordare. </a:t>
            </a:r>
            <a:endParaRPr lang="it-IT" dirty="0"/>
          </a:p>
        </p:txBody>
      </p:sp>
      <p:pic>
        <p:nvPicPr>
          <p:cNvPr id="4098" name="Picture 2" descr="C:\Users\hp\OneDrive\Desktop\mnemosin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1484784"/>
            <a:ext cx="3145742" cy="31457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98259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91880" y="476672"/>
            <a:ext cx="5194920" cy="940966"/>
          </a:xfrm>
        </p:spPr>
        <p:style>
          <a:lnRef idx="2">
            <a:schemeClr val="accent1">
              <a:shade val="50000"/>
            </a:schemeClr>
          </a:lnRef>
          <a:fillRef idx="1">
            <a:schemeClr val="accent1"/>
          </a:fillRef>
          <a:effectRef idx="0">
            <a:schemeClr val="accent1"/>
          </a:effectRef>
          <a:fontRef idx="minor">
            <a:schemeClr val="lt1"/>
          </a:fontRef>
        </p:style>
        <p:txBody>
          <a:bodyPr/>
          <a:lstStyle/>
          <a:p>
            <a:r>
              <a:rPr lang="it-IT" dirty="0" smtClean="0"/>
              <a:t>Conferenza stampa</a:t>
            </a:r>
            <a:endParaRPr lang="it-IT" dirty="0"/>
          </a:p>
        </p:txBody>
      </p:sp>
      <p:sp>
        <p:nvSpPr>
          <p:cNvPr id="3" name="Segnaposto contenuto 2"/>
          <p:cNvSpPr>
            <a:spLocks noGrp="1"/>
          </p:cNvSpPr>
          <p:nvPr>
            <p:ph idx="1"/>
          </p:nvPr>
        </p:nvSpPr>
        <p:spPr>
          <a:xfrm>
            <a:off x="13610" y="1916832"/>
            <a:ext cx="8229600" cy="4525963"/>
          </a:xfrm>
        </p:spPr>
        <p:txBody>
          <a:bodyPr/>
          <a:lstStyle/>
          <a:p>
            <a:pPr marL="0" indent="0">
              <a:buNone/>
            </a:pPr>
            <a:r>
              <a:rPr lang="it-IT" i="1" dirty="0" err="1" smtClean="0"/>
              <a:t>Martedi</a:t>
            </a:r>
            <a:r>
              <a:rPr lang="it-IT" i="1" dirty="0" err="1"/>
              <a:t>’</a:t>
            </a:r>
            <a:r>
              <a:rPr lang="it-IT" i="1" dirty="0"/>
              <a:t> 19 ottobre </a:t>
            </a:r>
            <a:r>
              <a:rPr lang="it-IT" i="1" dirty="0" smtClean="0"/>
              <a:t>2022 h.12.00 - Open </a:t>
            </a:r>
            <a:r>
              <a:rPr lang="it-IT" i="1" dirty="0"/>
              <a:t>Space </a:t>
            </a:r>
            <a:r>
              <a:rPr lang="it-IT" i="1" dirty="0" smtClean="0"/>
              <a:t>Piazza </a:t>
            </a:r>
            <a:r>
              <a:rPr lang="it-IT" i="1" dirty="0" err="1" smtClean="0"/>
              <a:t>S.Oronzo</a:t>
            </a:r>
            <a:r>
              <a:rPr lang="it-IT" i="1" dirty="0" smtClean="0"/>
              <a:t> – LECCE- Presentazione del progetto, </a:t>
            </a:r>
            <a:r>
              <a:rPr lang="it-IT" i="1" dirty="0"/>
              <a:t>alla presenza del Sindaco di </a:t>
            </a:r>
            <a:r>
              <a:rPr lang="it-IT" i="1" dirty="0" smtClean="0"/>
              <a:t>Lecce, </a:t>
            </a:r>
            <a:r>
              <a:rPr lang="it-IT" i="1" dirty="0"/>
              <a:t>Carlo </a:t>
            </a:r>
            <a:r>
              <a:rPr lang="it-IT" i="1" dirty="0" smtClean="0"/>
              <a:t>Salvemini, dell’Assessore al Turismo, Paolo </a:t>
            </a:r>
            <a:r>
              <a:rPr lang="it-IT" i="1" dirty="0" err="1" smtClean="0"/>
              <a:t>Foresio</a:t>
            </a:r>
            <a:r>
              <a:rPr lang="it-IT" i="1" dirty="0" smtClean="0"/>
              <a:t> </a:t>
            </a:r>
            <a:r>
              <a:rPr lang="it-IT" i="1" dirty="0"/>
              <a:t>e dei Presidenti </a:t>
            </a:r>
            <a:r>
              <a:rPr lang="it-IT" i="1" dirty="0" smtClean="0"/>
              <a:t>delle Pro </a:t>
            </a:r>
            <a:r>
              <a:rPr lang="it-IT" i="1" dirty="0"/>
              <a:t>Loco coinvolte: </a:t>
            </a:r>
            <a:r>
              <a:rPr lang="it-IT" i="1" dirty="0" smtClean="0"/>
              <a:t>Maria Gabriella </a:t>
            </a:r>
            <a:r>
              <a:rPr lang="it-IT" i="1" dirty="0"/>
              <a:t>De </a:t>
            </a:r>
            <a:r>
              <a:rPr lang="it-IT" i="1" dirty="0" err="1"/>
              <a:t>Judicibus</a:t>
            </a:r>
            <a:r>
              <a:rPr lang="it-IT" i="1" dirty="0"/>
              <a:t>, Federica </a:t>
            </a:r>
            <a:r>
              <a:rPr lang="it-IT" i="1" dirty="0" err="1"/>
              <a:t>Murciato</a:t>
            </a:r>
            <a:r>
              <a:rPr lang="it-IT" i="1" dirty="0"/>
              <a:t>, Marisa Tau e Massimo </a:t>
            </a:r>
            <a:r>
              <a:rPr lang="it-IT" i="1" dirty="0" err="1"/>
              <a:t>Cretì</a:t>
            </a:r>
            <a:endParaRPr lang="it-IT"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24128" y="4831380"/>
            <a:ext cx="3256781" cy="1972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3528" y="0"/>
            <a:ext cx="2571750" cy="177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5883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Comunicazione pubblica</a:t>
            </a:r>
            <a:endParaRPr lang="it-IT"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07504" y="1340768"/>
            <a:ext cx="48768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04048" y="1412776"/>
            <a:ext cx="3921584" cy="52287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43266" y="5229200"/>
            <a:ext cx="5100307" cy="369332"/>
          </a:xfrm>
          <a:prstGeom prst="rect">
            <a:avLst/>
          </a:prstGeom>
          <a:noFill/>
        </p:spPr>
        <p:txBody>
          <a:bodyPr wrap="none" rtlCol="0">
            <a:spAutoFit/>
          </a:bodyPr>
          <a:lstStyle/>
          <a:p>
            <a:r>
              <a:rPr lang="it-IT" dirty="0" smtClean="0"/>
              <a:t>Articoli, pagine social, sito web </a:t>
            </a:r>
            <a:r>
              <a:rPr lang="it-IT" dirty="0" smtClean="0">
                <a:hlinkClick r:id="rId4"/>
              </a:rPr>
              <a:t>www.prolocolecce.it</a:t>
            </a:r>
            <a:r>
              <a:rPr lang="it-IT" dirty="0" smtClean="0"/>
              <a:t> </a:t>
            </a:r>
            <a:endParaRPr lang="it-IT" dirty="0"/>
          </a:p>
        </p:txBody>
      </p:sp>
    </p:spTree>
    <p:extLst>
      <p:ext uri="{BB962C8B-B14F-4D97-AF65-F5344CB8AC3E}">
        <p14:creationId xmlns:p14="http://schemas.microsoft.com/office/powerpoint/2010/main" xmlns="" val="2800470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Raccolta dati</a:t>
            </a:r>
            <a:endParaRPr lang="it-IT" dirty="0"/>
          </a:p>
        </p:txBody>
      </p:sp>
      <p:sp>
        <p:nvSpPr>
          <p:cNvPr id="3" name="Segnaposto contenuto 2"/>
          <p:cNvSpPr>
            <a:spLocks noGrp="1"/>
          </p:cNvSpPr>
          <p:nvPr>
            <p:ph idx="1"/>
          </p:nvPr>
        </p:nvSpPr>
        <p:spPr>
          <a:ln>
            <a:solidFill>
              <a:srgbClr val="C00000"/>
            </a:solidFill>
          </a:ln>
        </p:spPr>
        <p:txBody>
          <a:bodyPr>
            <a:normAutofit/>
          </a:bodyPr>
          <a:lstStyle/>
          <a:p>
            <a:pPr marL="0" indent="0">
              <a:buNone/>
            </a:pPr>
            <a:r>
              <a:rPr lang="it-IT" sz="2000" b="1" dirty="0" smtClean="0"/>
              <a:t>Metà ottobre-fine novembre 2021:  </a:t>
            </a:r>
            <a:r>
              <a:rPr lang="it-IT" sz="2000" dirty="0"/>
              <a:t>Avvio </a:t>
            </a:r>
            <a:r>
              <a:rPr lang="it-IT" sz="2000" dirty="0" smtClean="0"/>
              <a:t>della ricerca </a:t>
            </a:r>
            <a:r>
              <a:rPr lang="it-IT" sz="2000" dirty="0"/>
              <a:t>visiva e </a:t>
            </a:r>
            <a:r>
              <a:rPr lang="it-IT" sz="2000" dirty="0" smtClean="0"/>
              <a:t>narrativa sul </a:t>
            </a:r>
            <a:r>
              <a:rPr lang="it-IT" sz="2000" dirty="0"/>
              <a:t>territorio a contatto con la </a:t>
            </a:r>
            <a:r>
              <a:rPr lang="it-IT" sz="2000" dirty="0" smtClean="0"/>
              <a:t>comunità</a:t>
            </a:r>
            <a:r>
              <a:rPr lang="it-IT" sz="2000" dirty="0"/>
              <a:t>, chiamata a condividere memorie fotografiche e orali sul proprio vissuto </a:t>
            </a:r>
            <a:r>
              <a:rPr lang="it-IT" sz="2000" dirty="0" smtClean="0"/>
              <a:t>nelle </a:t>
            </a:r>
            <a:r>
              <a:rPr lang="it-IT" sz="2000" dirty="0"/>
              <a:t>Marine. Il COVID 19 frena la ricerca «casa per casa» e le attività laboratoriali previsti dal </a:t>
            </a:r>
            <a:r>
              <a:rPr lang="it-IT" sz="2000" dirty="0" smtClean="0"/>
              <a:t>progetto… Si </a:t>
            </a:r>
            <a:r>
              <a:rPr lang="it-IT" sz="2000" dirty="0"/>
              <a:t>cerca di ovviare con la raccolta tramite </a:t>
            </a:r>
            <a:r>
              <a:rPr lang="it-IT" sz="2000" dirty="0" smtClean="0"/>
              <a:t>social. La </a:t>
            </a:r>
            <a:r>
              <a:rPr lang="it-IT" sz="2000" dirty="0"/>
              <a:t>consigliera </a:t>
            </a:r>
            <a:r>
              <a:rPr lang="it-IT" sz="2000" dirty="0" err="1"/>
              <a:t>Sammarco</a:t>
            </a:r>
            <a:r>
              <a:rPr lang="it-IT" sz="2000" dirty="0"/>
              <a:t> </a:t>
            </a:r>
            <a:r>
              <a:rPr lang="it-IT" sz="2000" dirty="0" smtClean="0"/>
              <a:t> e il socio </a:t>
            </a:r>
            <a:r>
              <a:rPr lang="it-IT" sz="2000" dirty="0"/>
              <a:t>Cisternino </a:t>
            </a:r>
            <a:r>
              <a:rPr lang="it-IT" sz="2000" dirty="0" smtClean="0"/>
              <a:t>di Pro Loco Lecce contattano </a:t>
            </a:r>
            <a:r>
              <a:rPr lang="it-IT" sz="2000" dirty="0"/>
              <a:t>personalmente i depositari delle «memorie» e raccolgono e selezionano le foto che andranno ad arricchire gli archivi di base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23728" y="3861048"/>
            <a:ext cx="3203080" cy="20663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0112" y="3850736"/>
            <a:ext cx="2879304" cy="28793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0239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400" dirty="0" smtClean="0"/>
              <a:t>Apporto personale alla ricerca: Dimora </a:t>
            </a:r>
            <a:r>
              <a:rPr lang="it-IT" sz="2400" dirty="0" err="1" smtClean="0"/>
              <a:t>Collabolletta</a:t>
            </a:r>
            <a:r>
              <a:rPr lang="it-IT" sz="2400" dirty="0" smtClean="0"/>
              <a:t>-de </a:t>
            </a:r>
            <a:r>
              <a:rPr lang="it-IT" sz="2400" dirty="0" err="1" smtClean="0"/>
              <a:t>Judicibus</a:t>
            </a:r>
            <a:endParaRPr lang="it-IT" sz="2400" dirty="0"/>
          </a:p>
        </p:txBody>
      </p:sp>
      <p:sp>
        <p:nvSpPr>
          <p:cNvPr id="3" name="Segnaposto contenuto 2"/>
          <p:cNvSpPr>
            <a:spLocks noGrp="1"/>
          </p:cNvSpPr>
          <p:nvPr>
            <p:ph idx="1"/>
          </p:nvPr>
        </p:nvSpPr>
        <p:spPr>
          <a:xfrm>
            <a:off x="457200" y="1268761"/>
            <a:ext cx="8229600" cy="1512168"/>
          </a:xfrm>
        </p:spPr>
        <p:txBody>
          <a:bodyPr>
            <a:normAutofit fontScale="47500" lnSpcReduction="20000"/>
          </a:bodyPr>
          <a:lstStyle/>
          <a:p>
            <a:pPr marL="0" indent="0">
              <a:buNone/>
            </a:pPr>
            <a:r>
              <a:rPr lang="it-IT" dirty="0" smtClean="0"/>
              <a:t>Tra le ricerche legate ai rapporti Lecce- San Cataldo, non può mancare la storia di una dimora di metà’800, un tempo dotata di giardino antistante e poi decurtata d’esso e finita dritta sulla strada di ritorno, sentinella attenta e fedele di ciò che accade nel corso del tempo… E’ stata, «casina nobiliare di vacanza</a:t>
            </a:r>
            <a:r>
              <a:rPr lang="it-IT" dirty="0"/>
              <a:t>», punto di rilievo trigonometrico </a:t>
            </a:r>
            <a:r>
              <a:rPr lang="it-IT" dirty="0" smtClean="0"/>
              <a:t>militare, poi una delle prime scuole rurali del Regno, poi rifugio durante le due guerre mondiali (una colonna ne conserva l’iscrizione), poi caserma, poi casa privata fino alla sua decadenza. Acquistata come «casa cadente» è tornata a vivere: potenza della public </a:t>
            </a:r>
            <a:r>
              <a:rPr lang="it-IT" dirty="0" err="1" smtClean="0"/>
              <a:t>history</a:t>
            </a:r>
            <a:r>
              <a:rPr lang="it-IT" dirty="0" smtClean="0"/>
              <a:t> unita alla buona </a:t>
            </a:r>
            <a:r>
              <a:rPr lang="it-IT" smtClean="0"/>
              <a:t>volontà… ( Info: </a:t>
            </a:r>
            <a:r>
              <a:rPr lang="it-IT" smtClean="0">
                <a:hlinkClick r:id="rId2"/>
              </a:rPr>
              <a:t>www.prolocolecce.it</a:t>
            </a:r>
            <a:r>
              <a:rPr lang="it-IT" smtClean="0"/>
              <a:t> )</a:t>
            </a:r>
            <a:endParaRPr lang="it-IT"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592" y="3068960"/>
            <a:ext cx="4705919" cy="3418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60032" y="2780928"/>
            <a:ext cx="4032448" cy="3960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Freccia in giù 7"/>
          <p:cNvSpPr/>
          <p:nvPr/>
        </p:nvSpPr>
        <p:spPr>
          <a:xfrm>
            <a:off x="7009952" y="3717032"/>
            <a:ext cx="72008" cy="3983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189753296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1082</Words>
  <Application>Microsoft Office PowerPoint</Application>
  <PresentationFormat>Presentazione su schermo (4:3)</PresentationFormat>
  <Paragraphs>50</Paragraphs>
  <Slides>14</Slides>
  <Notes>1</Notes>
  <HiddenSlides>0</HiddenSlides>
  <MMClips>0</MMClips>
  <ScaleCrop>false</ScaleCrop>
  <HeadingPairs>
    <vt:vector size="4" baseType="variant">
      <vt:variant>
        <vt:lpstr>Tema</vt:lpstr>
      </vt:variant>
      <vt:variant>
        <vt:i4>1</vt:i4>
      </vt:variant>
      <vt:variant>
        <vt:lpstr>Titoli diapositive</vt:lpstr>
      </vt:variant>
      <vt:variant>
        <vt:i4>14</vt:i4>
      </vt:variant>
    </vt:vector>
  </HeadingPairs>
  <TitlesOfParts>
    <vt:vector size="15" baseType="lpstr">
      <vt:lpstr>Tema di Office</vt:lpstr>
      <vt:lpstr>«MARINE: UN AUTORITRATTO» Un progetto regionale per le marine di Lecce: nuove prospettive</vt:lpstr>
      <vt:lpstr>Premessa: fare «pro loco» è fare «public history»</vt:lpstr>
      <vt:lpstr> La Regione Puglia, Sezione Turismo, pubblica regolare  bando destinato alle associazioni turistiche PRO LOCO iscritte all’ALBO  </vt:lpstr>
      <vt:lpstr>Finalità</vt:lpstr>
      <vt:lpstr>IL LOGO: Mnemosine</vt:lpstr>
      <vt:lpstr>Conferenza stampa</vt:lpstr>
      <vt:lpstr>Comunicazione pubblica</vt:lpstr>
      <vt:lpstr>Raccolta dati</vt:lpstr>
      <vt:lpstr>Apporto personale alla ricerca: Dimora Collabolletta-de Judicibus</vt:lpstr>
      <vt:lpstr>Elaborazione</vt:lpstr>
      <vt:lpstr>La Storia e la storia…</vt:lpstr>
      <vt:lpstr>La Storia e la storia…</vt:lpstr>
      <vt:lpstr>Inaugurazione</vt:lpstr>
      <vt:lpstr>Marine un autoritratto continua…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«MARINE: UN AUTORITRATTO» Un progetto regionale per le marine di Lecce: Anno 2022</dc:title>
  <dc:creator>hp</dc:creator>
  <cp:lastModifiedBy>hp</cp:lastModifiedBy>
  <cp:revision>26</cp:revision>
  <dcterms:created xsi:type="dcterms:W3CDTF">2022-10-16T15:04:50Z</dcterms:created>
  <dcterms:modified xsi:type="dcterms:W3CDTF">2023-03-15T15:44:12Z</dcterms:modified>
</cp:coreProperties>
</file>